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handoutMasterIdLst>
    <p:handoutMasterId r:id="rId27"/>
  </p:handoutMasterIdLst>
  <p:sldIdLst>
    <p:sldId id="305" r:id="rId2"/>
    <p:sldId id="258" r:id="rId3"/>
    <p:sldId id="306" r:id="rId4"/>
    <p:sldId id="307" r:id="rId5"/>
    <p:sldId id="310" r:id="rId6"/>
    <p:sldId id="311" r:id="rId7"/>
    <p:sldId id="316" r:id="rId8"/>
    <p:sldId id="314" r:id="rId9"/>
    <p:sldId id="313" r:id="rId10"/>
    <p:sldId id="312" r:id="rId11"/>
    <p:sldId id="321" r:id="rId12"/>
    <p:sldId id="320" r:id="rId13"/>
    <p:sldId id="308" r:id="rId14"/>
    <p:sldId id="322" r:id="rId15"/>
    <p:sldId id="323" r:id="rId16"/>
    <p:sldId id="324" r:id="rId17"/>
    <p:sldId id="325" r:id="rId18"/>
    <p:sldId id="319" r:id="rId19"/>
    <p:sldId id="326" r:id="rId20"/>
    <p:sldId id="329" r:id="rId21"/>
    <p:sldId id="328" r:id="rId22"/>
    <p:sldId id="330" r:id="rId23"/>
    <p:sldId id="318" r:id="rId24"/>
    <p:sldId id="317" r:id="rId25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imaldi David" initials="G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1" autoAdjust="0"/>
    <p:restoredTop sz="85390" autoAdjust="0"/>
  </p:normalViewPr>
  <p:slideViewPr>
    <p:cSldViewPr snapToGrid="0">
      <p:cViewPr varScale="1">
        <p:scale>
          <a:sx n="73" d="100"/>
          <a:sy n="73" d="100"/>
        </p:scale>
        <p:origin x="122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distribution</a:t>
            </a:r>
            <a:r>
              <a:rPr lang="fr-BE" baseline="0"/>
              <a:t> du genre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AB-407E-8FE9-FF5F8806A2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AB-407E-8FE9-FF5F8806A29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Feuil1!$E$4:$E$5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Feuil1!$F$4:$F$5</c:f>
              <c:numCache>
                <c:formatCode>General</c:formatCode>
                <c:ptCount val="2"/>
                <c:pt idx="0">
                  <c:v>55.2</c:v>
                </c:pt>
                <c:pt idx="1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B-407E-8FE9-FF5F8806A2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94006999125109"/>
          <c:y val="0.46116834354039077"/>
          <c:w val="0.21039326334208225"/>
          <c:h val="0.188658501020705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/>
              <a:t>Distribution du genre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943066491688538"/>
          <c:y val="0.16277777777777774"/>
          <c:w val="0.84668044619422567"/>
          <c:h val="0.728703703703703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Feuil1!$E$4:$E$5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Feuil1!$F$4:$F$5</c:f>
              <c:numCache>
                <c:formatCode>General</c:formatCode>
                <c:ptCount val="2"/>
                <c:pt idx="0">
                  <c:v>55.2</c:v>
                </c:pt>
                <c:pt idx="1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8-41B6-8AB5-6A7603827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81184"/>
        <c:axId val="42009728"/>
      </c:barChart>
      <c:catAx>
        <c:axId val="827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009728"/>
        <c:crosses val="autoZero"/>
        <c:auto val="1"/>
        <c:lblAlgn val="ctr"/>
        <c:lblOffset val="100"/>
        <c:noMultiLvlLbl val="0"/>
      </c:catAx>
      <c:valAx>
        <c:axId val="42009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/>
                  <a:t>Pourcentage</a:t>
                </a:r>
                <a:r>
                  <a:rPr lang="fr-BE" sz="1400" baseline="0"/>
                  <a:t> (%)</a:t>
                </a:r>
                <a:endParaRPr lang="fr-BE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781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6CE20F-1D5F-420E-8FC9-174A28F8DD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8369330-0392-4A61-A33C-C65A449E57F5}" type="pres">
      <dgm:prSet presAssocID="{776CE20F-1D5F-420E-8FC9-174A28F8DD8D}" presName="Name0" presStyleCnt="0">
        <dgm:presLayoutVars>
          <dgm:dir/>
          <dgm:resizeHandles val="exact"/>
        </dgm:presLayoutVars>
      </dgm:prSet>
      <dgm:spPr/>
    </dgm:pt>
  </dgm:ptLst>
  <dgm:cxnLst>
    <dgm:cxn modelId="{BF03B5A9-136B-4919-81FA-187FABEF26E2}" type="presOf" srcId="{776CE20F-1D5F-420E-8FC9-174A28F8DD8D}" destId="{48369330-0392-4A61-A33C-C65A449E57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FCCA4D-7858-4A3B-8614-166CA08472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AF9E271-4B16-4D34-9319-7A16FCCA5CF5}">
      <dgm:prSet phldrT="[Texte]"/>
      <dgm:spPr/>
      <dgm:t>
        <a:bodyPr/>
        <a:lstStyle/>
        <a:p>
          <a:r>
            <a:rPr lang="fr-BE" dirty="0"/>
            <a:t>Un échantillon</a:t>
          </a:r>
        </a:p>
      </dgm:t>
    </dgm:pt>
    <dgm:pt modelId="{122ED35E-DB99-4FF0-9EAE-2B956C31E7B4}" type="parTrans" cxnId="{E401A3A8-07EA-466B-BF00-74415EB0AC59}">
      <dgm:prSet/>
      <dgm:spPr/>
      <dgm:t>
        <a:bodyPr/>
        <a:lstStyle/>
        <a:p>
          <a:endParaRPr lang="fr-BE"/>
        </a:p>
      </dgm:t>
    </dgm:pt>
    <dgm:pt modelId="{4E0707F5-1A00-458C-992D-36215C21043B}" type="sibTrans" cxnId="{E401A3A8-07EA-466B-BF00-74415EB0AC59}">
      <dgm:prSet/>
      <dgm:spPr/>
      <dgm:t>
        <a:bodyPr/>
        <a:lstStyle/>
        <a:p>
          <a:endParaRPr lang="fr-BE"/>
        </a:p>
      </dgm:t>
    </dgm:pt>
    <dgm:pt modelId="{B859EBA8-6B59-4A66-B5C5-E1057BC0429B}">
      <dgm:prSet phldrT="[Texte]"/>
      <dgm:spPr/>
      <dgm:t>
        <a:bodyPr/>
        <a:lstStyle/>
        <a:p>
          <a:r>
            <a:rPr lang="fr-BE" dirty="0"/>
            <a:t>Recueil des données</a:t>
          </a:r>
        </a:p>
      </dgm:t>
    </dgm:pt>
    <dgm:pt modelId="{27CAB98C-848C-4303-B6CC-FEFE972CDD40}" type="parTrans" cxnId="{32535C26-3D8C-4FA2-89C3-1D1FB54D9257}">
      <dgm:prSet/>
      <dgm:spPr/>
      <dgm:t>
        <a:bodyPr/>
        <a:lstStyle/>
        <a:p>
          <a:endParaRPr lang="fr-BE"/>
        </a:p>
      </dgm:t>
    </dgm:pt>
    <dgm:pt modelId="{0816747A-2F51-4464-B9FE-70310C0907EC}" type="sibTrans" cxnId="{32535C26-3D8C-4FA2-89C3-1D1FB54D9257}">
      <dgm:prSet/>
      <dgm:spPr/>
      <dgm:t>
        <a:bodyPr/>
        <a:lstStyle/>
        <a:p>
          <a:endParaRPr lang="fr-BE"/>
        </a:p>
      </dgm:t>
    </dgm:pt>
    <dgm:pt modelId="{4E937EFC-607E-485A-B80C-536E5FEEF9A0}">
      <dgm:prSet phldrT="[Texte]"/>
      <dgm:spPr/>
      <dgm:t>
        <a:bodyPr/>
        <a:lstStyle/>
        <a:p>
          <a:r>
            <a:rPr lang="fr-BE" dirty="0"/>
            <a:t>Encoder l’ensemble des variables</a:t>
          </a:r>
        </a:p>
      </dgm:t>
    </dgm:pt>
    <dgm:pt modelId="{3F500C87-E447-4DAE-AD52-124B5C4754DB}" type="parTrans" cxnId="{3170A385-ACEF-487F-A808-4FC4366742A3}">
      <dgm:prSet/>
      <dgm:spPr/>
      <dgm:t>
        <a:bodyPr/>
        <a:lstStyle/>
        <a:p>
          <a:endParaRPr lang="fr-BE"/>
        </a:p>
      </dgm:t>
    </dgm:pt>
    <dgm:pt modelId="{E2F068FB-C0D2-40D7-8C56-56122A2A0354}" type="sibTrans" cxnId="{3170A385-ACEF-487F-A808-4FC4366742A3}">
      <dgm:prSet/>
      <dgm:spPr/>
      <dgm:t>
        <a:bodyPr/>
        <a:lstStyle/>
        <a:p>
          <a:endParaRPr lang="fr-BE"/>
        </a:p>
      </dgm:t>
    </dgm:pt>
    <dgm:pt modelId="{8993957A-400B-4EEA-8808-26D87303B25D}">
      <dgm:prSet/>
      <dgm:spPr/>
      <dgm:t>
        <a:bodyPr/>
        <a:lstStyle/>
        <a:p>
          <a:r>
            <a:rPr lang="fr-BE" dirty="0"/>
            <a:t>Trier/organiser</a:t>
          </a:r>
        </a:p>
        <a:p>
          <a:r>
            <a:rPr lang="fr-BE" dirty="0"/>
            <a:t>Analyser les variables</a:t>
          </a:r>
        </a:p>
      </dgm:t>
    </dgm:pt>
    <dgm:pt modelId="{FC869ADD-3F4B-46F5-B0E2-2662A2D621F8}" type="parTrans" cxnId="{580BD689-5822-4146-90D6-4F29B3F7F527}">
      <dgm:prSet/>
      <dgm:spPr/>
      <dgm:t>
        <a:bodyPr/>
        <a:lstStyle/>
        <a:p>
          <a:endParaRPr lang="fr-BE"/>
        </a:p>
      </dgm:t>
    </dgm:pt>
    <dgm:pt modelId="{F4B05289-5E56-4C14-A467-9622922FD5E6}" type="sibTrans" cxnId="{580BD689-5822-4146-90D6-4F29B3F7F527}">
      <dgm:prSet/>
      <dgm:spPr/>
      <dgm:t>
        <a:bodyPr/>
        <a:lstStyle/>
        <a:p>
          <a:endParaRPr lang="fr-BE"/>
        </a:p>
      </dgm:t>
    </dgm:pt>
    <dgm:pt modelId="{1F95AD47-49E5-4619-AE82-947D96A5D883}" type="pres">
      <dgm:prSet presAssocID="{51FCCA4D-7858-4A3B-8614-166CA08472AD}" presName="Name0" presStyleCnt="0">
        <dgm:presLayoutVars>
          <dgm:dir/>
          <dgm:resizeHandles val="exact"/>
        </dgm:presLayoutVars>
      </dgm:prSet>
      <dgm:spPr/>
    </dgm:pt>
    <dgm:pt modelId="{939F1A55-1A21-4ACE-BF0D-CAE748DBA194}" type="pres">
      <dgm:prSet presAssocID="{8AF9E271-4B16-4D34-9319-7A16FCCA5CF5}" presName="node" presStyleLbl="node1" presStyleIdx="0" presStyleCnt="4">
        <dgm:presLayoutVars>
          <dgm:bulletEnabled val="1"/>
        </dgm:presLayoutVars>
      </dgm:prSet>
      <dgm:spPr/>
    </dgm:pt>
    <dgm:pt modelId="{C4D6B759-2865-4407-845A-F8FF785906A8}" type="pres">
      <dgm:prSet presAssocID="{4E0707F5-1A00-458C-992D-36215C21043B}" presName="sibTrans" presStyleLbl="sibTrans2D1" presStyleIdx="0" presStyleCnt="3"/>
      <dgm:spPr/>
    </dgm:pt>
    <dgm:pt modelId="{3F1CE060-4665-42A5-8F0B-581FF5653660}" type="pres">
      <dgm:prSet presAssocID="{4E0707F5-1A00-458C-992D-36215C21043B}" presName="connectorText" presStyleLbl="sibTrans2D1" presStyleIdx="0" presStyleCnt="3"/>
      <dgm:spPr/>
    </dgm:pt>
    <dgm:pt modelId="{438FC156-08DF-413F-A0C0-5DAD93F417D9}" type="pres">
      <dgm:prSet presAssocID="{B859EBA8-6B59-4A66-B5C5-E1057BC0429B}" presName="node" presStyleLbl="node1" presStyleIdx="1" presStyleCnt="4">
        <dgm:presLayoutVars>
          <dgm:bulletEnabled val="1"/>
        </dgm:presLayoutVars>
      </dgm:prSet>
      <dgm:spPr/>
    </dgm:pt>
    <dgm:pt modelId="{E8A76EC0-8623-4A37-876A-ED0CF6B96A70}" type="pres">
      <dgm:prSet presAssocID="{0816747A-2F51-4464-B9FE-70310C0907EC}" presName="sibTrans" presStyleLbl="sibTrans2D1" presStyleIdx="1" presStyleCnt="3"/>
      <dgm:spPr/>
    </dgm:pt>
    <dgm:pt modelId="{C0A70868-3465-4C97-A37F-B3C0EA2D9498}" type="pres">
      <dgm:prSet presAssocID="{0816747A-2F51-4464-B9FE-70310C0907EC}" presName="connectorText" presStyleLbl="sibTrans2D1" presStyleIdx="1" presStyleCnt="3"/>
      <dgm:spPr/>
    </dgm:pt>
    <dgm:pt modelId="{72FCA5F8-B499-4BBB-AC0E-72E07123D902}" type="pres">
      <dgm:prSet presAssocID="{4E937EFC-607E-485A-B80C-536E5FEEF9A0}" presName="node" presStyleLbl="node1" presStyleIdx="2" presStyleCnt="4">
        <dgm:presLayoutVars>
          <dgm:bulletEnabled val="1"/>
        </dgm:presLayoutVars>
      </dgm:prSet>
      <dgm:spPr/>
    </dgm:pt>
    <dgm:pt modelId="{D52CC073-7C9E-4ACA-A40D-720EBC412061}" type="pres">
      <dgm:prSet presAssocID="{E2F068FB-C0D2-40D7-8C56-56122A2A0354}" presName="sibTrans" presStyleLbl="sibTrans2D1" presStyleIdx="2" presStyleCnt="3"/>
      <dgm:spPr/>
    </dgm:pt>
    <dgm:pt modelId="{C6155D05-4AE0-42B9-B277-DC699704A921}" type="pres">
      <dgm:prSet presAssocID="{E2F068FB-C0D2-40D7-8C56-56122A2A0354}" presName="connectorText" presStyleLbl="sibTrans2D1" presStyleIdx="2" presStyleCnt="3"/>
      <dgm:spPr/>
    </dgm:pt>
    <dgm:pt modelId="{78987F70-1FAF-4C01-99A4-CD06427A12C2}" type="pres">
      <dgm:prSet presAssocID="{8993957A-400B-4EEA-8808-26D87303B25D}" presName="node" presStyleLbl="node1" presStyleIdx="3" presStyleCnt="4">
        <dgm:presLayoutVars>
          <dgm:bulletEnabled val="1"/>
        </dgm:presLayoutVars>
      </dgm:prSet>
      <dgm:spPr/>
    </dgm:pt>
  </dgm:ptLst>
  <dgm:cxnLst>
    <dgm:cxn modelId="{C5980D1B-B672-420C-9FA8-E7B4CF38EB8E}" type="presOf" srcId="{4E0707F5-1A00-458C-992D-36215C21043B}" destId="{3F1CE060-4665-42A5-8F0B-581FF5653660}" srcOrd="1" destOrd="0" presId="urn:microsoft.com/office/officeart/2005/8/layout/process1"/>
    <dgm:cxn modelId="{ECEE4D1B-C462-4621-AD9E-02C588F791B5}" type="presOf" srcId="{0816747A-2F51-4464-B9FE-70310C0907EC}" destId="{C0A70868-3465-4C97-A37F-B3C0EA2D9498}" srcOrd="1" destOrd="0" presId="urn:microsoft.com/office/officeart/2005/8/layout/process1"/>
    <dgm:cxn modelId="{20EF9025-591E-4B3E-A796-B13611D308BB}" type="presOf" srcId="{E2F068FB-C0D2-40D7-8C56-56122A2A0354}" destId="{D52CC073-7C9E-4ACA-A40D-720EBC412061}" srcOrd="0" destOrd="0" presId="urn:microsoft.com/office/officeart/2005/8/layout/process1"/>
    <dgm:cxn modelId="{32535C26-3D8C-4FA2-89C3-1D1FB54D9257}" srcId="{51FCCA4D-7858-4A3B-8614-166CA08472AD}" destId="{B859EBA8-6B59-4A66-B5C5-E1057BC0429B}" srcOrd="1" destOrd="0" parTransId="{27CAB98C-848C-4303-B6CC-FEFE972CDD40}" sibTransId="{0816747A-2F51-4464-B9FE-70310C0907EC}"/>
    <dgm:cxn modelId="{FAB6672E-BDD0-457C-8A92-06EDD76ED90E}" type="presOf" srcId="{8AF9E271-4B16-4D34-9319-7A16FCCA5CF5}" destId="{939F1A55-1A21-4ACE-BF0D-CAE748DBA194}" srcOrd="0" destOrd="0" presId="urn:microsoft.com/office/officeart/2005/8/layout/process1"/>
    <dgm:cxn modelId="{72BD1C31-BA86-4008-92B5-6FA22FE6A97F}" type="presOf" srcId="{4E937EFC-607E-485A-B80C-536E5FEEF9A0}" destId="{72FCA5F8-B499-4BBB-AC0E-72E07123D902}" srcOrd="0" destOrd="0" presId="urn:microsoft.com/office/officeart/2005/8/layout/process1"/>
    <dgm:cxn modelId="{95F01932-5C9F-422B-98A5-1E978604EF8E}" type="presOf" srcId="{51FCCA4D-7858-4A3B-8614-166CA08472AD}" destId="{1F95AD47-49E5-4619-AE82-947D96A5D883}" srcOrd="0" destOrd="0" presId="urn:microsoft.com/office/officeart/2005/8/layout/process1"/>
    <dgm:cxn modelId="{A08F8A42-32E3-4257-ACCC-ECE66E473E37}" type="presOf" srcId="{E2F068FB-C0D2-40D7-8C56-56122A2A0354}" destId="{C6155D05-4AE0-42B9-B277-DC699704A921}" srcOrd="1" destOrd="0" presId="urn:microsoft.com/office/officeart/2005/8/layout/process1"/>
    <dgm:cxn modelId="{3170A385-ACEF-487F-A808-4FC4366742A3}" srcId="{51FCCA4D-7858-4A3B-8614-166CA08472AD}" destId="{4E937EFC-607E-485A-B80C-536E5FEEF9A0}" srcOrd="2" destOrd="0" parTransId="{3F500C87-E447-4DAE-AD52-124B5C4754DB}" sibTransId="{E2F068FB-C0D2-40D7-8C56-56122A2A0354}"/>
    <dgm:cxn modelId="{580BD689-5822-4146-90D6-4F29B3F7F527}" srcId="{51FCCA4D-7858-4A3B-8614-166CA08472AD}" destId="{8993957A-400B-4EEA-8808-26D87303B25D}" srcOrd="3" destOrd="0" parTransId="{FC869ADD-3F4B-46F5-B0E2-2662A2D621F8}" sibTransId="{F4B05289-5E56-4C14-A467-9622922FD5E6}"/>
    <dgm:cxn modelId="{D47FF3A7-89BB-4614-96DF-1886157C19EC}" type="presOf" srcId="{0816747A-2F51-4464-B9FE-70310C0907EC}" destId="{E8A76EC0-8623-4A37-876A-ED0CF6B96A70}" srcOrd="0" destOrd="0" presId="urn:microsoft.com/office/officeart/2005/8/layout/process1"/>
    <dgm:cxn modelId="{E401A3A8-07EA-466B-BF00-74415EB0AC59}" srcId="{51FCCA4D-7858-4A3B-8614-166CA08472AD}" destId="{8AF9E271-4B16-4D34-9319-7A16FCCA5CF5}" srcOrd="0" destOrd="0" parTransId="{122ED35E-DB99-4FF0-9EAE-2B956C31E7B4}" sibTransId="{4E0707F5-1A00-458C-992D-36215C21043B}"/>
    <dgm:cxn modelId="{0D062AB2-830B-408E-A076-DDB0C989AEDF}" type="presOf" srcId="{4E0707F5-1A00-458C-992D-36215C21043B}" destId="{C4D6B759-2865-4407-845A-F8FF785906A8}" srcOrd="0" destOrd="0" presId="urn:microsoft.com/office/officeart/2005/8/layout/process1"/>
    <dgm:cxn modelId="{099332D5-D466-4612-8666-533DFD3B661D}" type="presOf" srcId="{8993957A-400B-4EEA-8808-26D87303B25D}" destId="{78987F70-1FAF-4C01-99A4-CD06427A12C2}" srcOrd="0" destOrd="0" presId="urn:microsoft.com/office/officeart/2005/8/layout/process1"/>
    <dgm:cxn modelId="{1EA11DEF-FB32-4F62-AA12-54941BD40420}" type="presOf" srcId="{B859EBA8-6B59-4A66-B5C5-E1057BC0429B}" destId="{438FC156-08DF-413F-A0C0-5DAD93F417D9}" srcOrd="0" destOrd="0" presId="urn:microsoft.com/office/officeart/2005/8/layout/process1"/>
    <dgm:cxn modelId="{DCDE0BC1-52CB-4021-8B88-22CA203C158B}" type="presParOf" srcId="{1F95AD47-49E5-4619-AE82-947D96A5D883}" destId="{939F1A55-1A21-4ACE-BF0D-CAE748DBA194}" srcOrd="0" destOrd="0" presId="urn:microsoft.com/office/officeart/2005/8/layout/process1"/>
    <dgm:cxn modelId="{1EA85925-02E9-423E-8130-A7685C27E9F4}" type="presParOf" srcId="{1F95AD47-49E5-4619-AE82-947D96A5D883}" destId="{C4D6B759-2865-4407-845A-F8FF785906A8}" srcOrd="1" destOrd="0" presId="urn:microsoft.com/office/officeart/2005/8/layout/process1"/>
    <dgm:cxn modelId="{66E75236-3932-4D07-9945-00F028F5CCD1}" type="presParOf" srcId="{C4D6B759-2865-4407-845A-F8FF785906A8}" destId="{3F1CE060-4665-42A5-8F0B-581FF5653660}" srcOrd="0" destOrd="0" presId="urn:microsoft.com/office/officeart/2005/8/layout/process1"/>
    <dgm:cxn modelId="{6EF68A24-075B-4DDC-9C2B-14CA591FD7B6}" type="presParOf" srcId="{1F95AD47-49E5-4619-AE82-947D96A5D883}" destId="{438FC156-08DF-413F-A0C0-5DAD93F417D9}" srcOrd="2" destOrd="0" presId="urn:microsoft.com/office/officeart/2005/8/layout/process1"/>
    <dgm:cxn modelId="{79891391-0E39-4F7D-B331-69364D9CEEC4}" type="presParOf" srcId="{1F95AD47-49E5-4619-AE82-947D96A5D883}" destId="{E8A76EC0-8623-4A37-876A-ED0CF6B96A70}" srcOrd="3" destOrd="0" presId="urn:microsoft.com/office/officeart/2005/8/layout/process1"/>
    <dgm:cxn modelId="{79517A7D-7BB9-4C05-ACC4-850AD3B79466}" type="presParOf" srcId="{E8A76EC0-8623-4A37-876A-ED0CF6B96A70}" destId="{C0A70868-3465-4C97-A37F-B3C0EA2D9498}" srcOrd="0" destOrd="0" presId="urn:microsoft.com/office/officeart/2005/8/layout/process1"/>
    <dgm:cxn modelId="{68B53375-4A1F-40F4-B836-E11C27D0F4A4}" type="presParOf" srcId="{1F95AD47-49E5-4619-AE82-947D96A5D883}" destId="{72FCA5F8-B499-4BBB-AC0E-72E07123D902}" srcOrd="4" destOrd="0" presId="urn:microsoft.com/office/officeart/2005/8/layout/process1"/>
    <dgm:cxn modelId="{F2E97D6A-4F76-4CAA-825D-44DE59ED9FFA}" type="presParOf" srcId="{1F95AD47-49E5-4619-AE82-947D96A5D883}" destId="{D52CC073-7C9E-4ACA-A40D-720EBC412061}" srcOrd="5" destOrd="0" presId="urn:microsoft.com/office/officeart/2005/8/layout/process1"/>
    <dgm:cxn modelId="{32BE4728-CDF3-4892-AB49-91E404F4E49A}" type="presParOf" srcId="{D52CC073-7C9E-4ACA-A40D-720EBC412061}" destId="{C6155D05-4AE0-42B9-B277-DC699704A921}" srcOrd="0" destOrd="0" presId="urn:microsoft.com/office/officeart/2005/8/layout/process1"/>
    <dgm:cxn modelId="{2F1727DC-77E7-4E64-90A5-7B0A8A6D7140}" type="presParOf" srcId="{1F95AD47-49E5-4619-AE82-947D96A5D883}" destId="{78987F70-1FAF-4C01-99A4-CD06427A12C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F1A55-1A21-4ACE-BF0D-CAE748DBA194}">
      <dsp:nvSpPr>
        <dsp:cNvPr id="0" name=""/>
        <dsp:cNvSpPr/>
      </dsp:nvSpPr>
      <dsp:spPr>
        <a:xfrm>
          <a:off x="4226" y="1252002"/>
          <a:ext cx="1847946" cy="110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Un échantillon</a:t>
          </a:r>
        </a:p>
      </dsp:txBody>
      <dsp:txXfrm>
        <a:off x="36701" y="1284477"/>
        <a:ext cx="1782996" cy="1043817"/>
      </dsp:txXfrm>
    </dsp:sp>
    <dsp:sp modelId="{C4D6B759-2865-4407-845A-F8FF785906A8}">
      <dsp:nvSpPr>
        <dsp:cNvPr id="0" name=""/>
        <dsp:cNvSpPr/>
      </dsp:nvSpPr>
      <dsp:spPr>
        <a:xfrm>
          <a:off x="2036967" y="1577241"/>
          <a:ext cx="391764" cy="458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500" kern="1200"/>
        </a:p>
      </dsp:txBody>
      <dsp:txXfrm>
        <a:off x="2036967" y="1668899"/>
        <a:ext cx="274235" cy="274974"/>
      </dsp:txXfrm>
    </dsp:sp>
    <dsp:sp modelId="{438FC156-08DF-413F-A0C0-5DAD93F417D9}">
      <dsp:nvSpPr>
        <dsp:cNvPr id="0" name=""/>
        <dsp:cNvSpPr/>
      </dsp:nvSpPr>
      <dsp:spPr>
        <a:xfrm>
          <a:off x="2591351" y="1252002"/>
          <a:ext cx="1847946" cy="110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Recueil des données</a:t>
          </a:r>
        </a:p>
      </dsp:txBody>
      <dsp:txXfrm>
        <a:off x="2623826" y="1284477"/>
        <a:ext cx="1782996" cy="1043817"/>
      </dsp:txXfrm>
    </dsp:sp>
    <dsp:sp modelId="{E8A76EC0-8623-4A37-876A-ED0CF6B96A70}">
      <dsp:nvSpPr>
        <dsp:cNvPr id="0" name=""/>
        <dsp:cNvSpPr/>
      </dsp:nvSpPr>
      <dsp:spPr>
        <a:xfrm>
          <a:off x="4624092" y="1577241"/>
          <a:ext cx="391764" cy="458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500" kern="1200"/>
        </a:p>
      </dsp:txBody>
      <dsp:txXfrm>
        <a:off x="4624092" y="1668899"/>
        <a:ext cx="274235" cy="274974"/>
      </dsp:txXfrm>
    </dsp:sp>
    <dsp:sp modelId="{72FCA5F8-B499-4BBB-AC0E-72E07123D902}">
      <dsp:nvSpPr>
        <dsp:cNvPr id="0" name=""/>
        <dsp:cNvSpPr/>
      </dsp:nvSpPr>
      <dsp:spPr>
        <a:xfrm>
          <a:off x="5178476" y="1252002"/>
          <a:ext cx="1847946" cy="110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Encoder l’ensemble des variables</a:t>
          </a:r>
        </a:p>
      </dsp:txBody>
      <dsp:txXfrm>
        <a:off x="5210951" y="1284477"/>
        <a:ext cx="1782996" cy="1043817"/>
      </dsp:txXfrm>
    </dsp:sp>
    <dsp:sp modelId="{D52CC073-7C9E-4ACA-A40D-720EBC412061}">
      <dsp:nvSpPr>
        <dsp:cNvPr id="0" name=""/>
        <dsp:cNvSpPr/>
      </dsp:nvSpPr>
      <dsp:spPr>
        <a:xfrm>
          <a:off x="7211217" y="1577241"/>
          <a:ext cx="391764" cy="458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500" kern="1200"/>
        </a:p>
      </dsp:txBody>
      <dsp:txXfrm>
        <a:off x="7211217" y="1668899"/>
        <a:ext cx="274235" cy="274974"/>
      </dsp:txXfrm>
    </dsp:sp>
    <dsp:sp modelId="{78987F70-1FAF-4C01-99A4-CD06427A12C2}">
      <dsp:nvSpPr>
        <dsp:cNvPr id="0" name=""/>
        <dsp:cNvSpPr/>
      </dsp:nvSpPr>
      <dsp:spPr>
        <a:xfrm>
          <a:off x="7765601" y="1252002"/>
          <a:ext cx="1847946" cy="110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Trier/organiser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Analyser les variables</a:t>
          </a:r>
        </a:p>
      </dsp:txBody>
      <dsp:txXfrm>
        <a:off x="7798076" y="1284477"/>
        <a:ext cx="1782996" cy="1043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2598A3E-1EC0-41B9-A304-5EA8B51D1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FF4FA5-8191-4525-91AE-139415A31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CA9C0-2492-49C9-AC77-398CE0DA328D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DAE881-5AC5-41A1-AD7D-9D3C0D7350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12DDBE-FB19-4F84-93A1-3B63784F53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DCE6-67D1-4CD8-BD30-A0245623D2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040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2BA0-4F42-4CAE-9454-61FA4F6A66E2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02C4-6277-4529-BEA7-6B18F3CE37F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1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417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118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5965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8282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426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750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5146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7092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8893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37991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665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3029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2909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21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40478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22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0514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23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43331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1420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497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0864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92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552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381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1638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2C4-6277-4529-BEA7-6B18F3CE37FF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128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342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10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576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10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701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843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634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604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883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125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628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233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295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552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669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706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466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022C6D0-0D28-4FF7-934B-9986ED92EB75}" type="datetimeFigureOut">
              <a:rPr lang="fr-BE" smtClean="0"/>
              <a:t>17-11-19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657FAF-216B-472C-9BEB-154281E9BF5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510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chart" Target="../charts/chart2.xml"/><Relationship Id="rId4" Type="http://schemas.openxmlformats.org/officeDocument/2006/relationships/diagramData" Target="../diagrams/data11.xml"/><Relationship Id="rId9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15.emf"/><Relationship Id="rId4" Type="http://schemas.openxmlformats.org/officeDocument/2006/relationships/diagramData" Target="../diagrams/data13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14.emf"/><Relationship Id="rId4" Type="http://schemas.openxmlformats.org/officeDocument/2006/relationships/diagramData" Target="../diagrams/data16.xml"/><Relationship Id="rId9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18.emf"/><Relationship Id="rId4" Type="http://schemas.openxmlformats.org/officeDocument/2006/relationships/diagramData" Target="../diagrams/data17.xml"/><Relationship Id="rId9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10" Type="http://schemas.openxmlformats.org/officeDocument/2006/relationships/image" Target="../media/image20.emf"/><Relationship Id="rId4" Type="http://schemas.openxmlformats.org/officeDocument/2006/relationships/diagramData" Target="../diagrams/data18.xml"/><Relationship Id="rId9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hyperlink" Target="https://lepcam.fr/index.php/les-etapes/bivariee/" TargetMode="External"/><Relationship Id="rId18" Type="http://schemas.openxmlformats.org/officeDocument/2006/relationships/hyperlink" Target="http://unt-ori2.crihan.fr/unspf/2010_Limoges_Vignoles_StatsDescriptives/co/04-3-2%20loi%20normale.html" TargetMode="Externa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recherchemid.wordpress.com/2013/11/18/miroir-mon-beau-miroir-un-reflet-des-statistiques-du-blog-recherche-did-2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0.png"/><Relationship Id="rId10" Type="http://schemas.openxmlformats.org/officeDocument/2006/relationships/hyperlink" Target="https://www.populationdata.net/cartes/suisse-villes-2011/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8.jpeg"/><Relationship Id="rId1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re 7">
            <a:extLst>
              <a:ext uri="{FF2B5EF4-FFF2-40B4-BE49-F238E27FC236}">
                <a16:creationId xmlns:a16="http://schemas.microsoft.com/office/drawing/2014/main" id="{9C83473F-FB90-4DA8-8A1E-586BFF1BA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latin typeface="Comic Sans MS" panose="030F0702030302020204" pitchFamily="66" charset="0"/>
              </a:rPr>
              <a:t>Les Statistiques</a:t>
            </a:r>
            <a:br>
              <a:rPr lang="fr-BE" b="1" dirty="0">
                <a:latin typeface="Comic Sans MS" panose="030F0702030302020204" pitchFamily="66" charset="0"/>
              </a:rPr>
            </a:br>
            <a:r>
              <a:rPr lang="fr-BE" b="1" dirty="0">
                <a:latin typeface="Comic Sans MS" panose="030F0702030302020204" pitchFamily="66" charset="0"/>
              </a:rPr>
              <a:t>en  15 minutes!!</a:t>
            </a:r>
            <a:br>
              <a:rPr lang="fr-BE" b="1" dirty="0">
                <a:latin typeface="Comic Sans MS" panose="030F0702030302020204" pitchFamily="66" charset="0"/>
              </a:rPr>
            </a:br>
            <a:endParaRPr lang="fr-B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5231FE-A28B-4718-A46E-ADF84B001D3A}"/>
              </a:ext>
            </a:extLst>
          </p:cNvPr>
          <p:cNvSpPr/>
          <p:nvPr/>
        </p:nvSpPr>
        <p:spPr>
          <a:xfrm>
            <a:off x="1228627" y="45793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Mercier Gwennaëlle</a:t>
            </a:r>
          </a:p>
          <a:p>
            <a:r>
              <a:rPr lang="fr-BE" dirty="0"/>
              <a:t>Soins intensifs Hôpital Erasme</a:t>
            </a:r>
          </a:p>
          <a:p>
            <a:r>
              <a:rPr lang="fr-BE" dirty="0"/>
              <a:t>Université Libre de Bruxelles-Belgique</a:t>
            </a:r>
          </a:p>
        </p:txBody>
      </p:sp>
      <p:pic>
        <p:nvPicPr>
          <p:cNvPr id="3" name="Image 2" descr="Une image contenant objet, horloge, noir, blanc&#10;&#10;Description générée automatiquement">
            <a:extLst>
              <a:ext uri="{FF2B5EF4-FFF2-40B4-BE49-F238E27FC236}">
                <a16:creationId xmlns:a16="http://schemas.microsoft.com/office/drawing/2014/main" id="{0E85FA96-232E-49AA-8A15-3A9263D1DD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22" y="3021743"/>
            <a:ext cx="3587423" cy="35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4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Graphiques 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EA662B01-FD74-47A7-BCFE-EB40C961F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564364"/>
              </p:ext>
            </p:extLst>
          </p:nvPr>
        </p:nvGraphicFramePr>
        <p:xfrm>
          <a:off x="977855" y="1130097"/>
          <a:ext cx="4829055" cy="304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AADFE28E-0E99-4ACD-A37D-AA3292C13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73539"/>
              </p:ext>
            </p:extLst>
          </p:nvPr>
        </p:nvGraphicFramePr>
        <p:xfrm>
          <a:off x="6317529" y="2407429"/>
          <a:ext cx="4829055" cy="304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83753C5A-6635-4F7C-BC5C-8DDFE7CA106C}"/>
              </a:ext>
            </a:extLst>
          </p:cNvPr>
          <p:cNvSpPr txBox="1"/>
          <p:nvPr/>
        </p:nvSpPr>
        <p:spPr>
          <a:xfrm>
            <a:off x="1609451" y="5257239"/>
            <a:ext cx="520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Pour des variables qualitatives</a:t>
            </a:r>
          </a:p>
        </p:txBody>
      </p:sp>
    </p:spTree>
    <p:extLst>
      <p:ext uri="{BB962C8B-B14F-4D97-AF65-F5344CB8AC3E}">
        <p14:creationId xmlns:p14="http://schemas.microsoft.com/office/powerpoint/2010/main" val="158435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952" y="274415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CAACFC6A-4A46-4AEC-9A92-ECE6647022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2166" b="11617"/>
          <a:stretch/>
        </p:blipFill>
        <p:spPr>
          <a:xfrm>
            <a:off x="2007514" y="812415"/>
            <a:ext cx="8546236" cy="57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Graphiques 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84248"/>
              </p:ext>
            </p:extLst>
          </p:nvPr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BFEFFE7E-E748-49F9-A29E-235D8F0F0F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4227" b="18037"/>
          <a:stretch/>
        </p:blipFill>
        <p:spPr>
          <a:xfrm>
            <a:off x="833083" y="1310592"/>
            <a:ext cx="5545536" cy="4336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5F6C89-5A04-484B-9A76-1EA804561F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4253" b="19747"/>
          <a:stretch/>
        </p:blipFill>
        <p:spPr>
          <a:xfrm>
            <a:off x="7077149" y="1123980"/>
            <a:ext cx="4850952" cy="452267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1D1C8E-9B29-47C7-AD82-839D21A6D1A3}"/>
              </a:ext>
            </a:extLst>
          </p:cNvPr>
          <p:cNvSpPr txBox="1"/>
          <p:nvPr/>
        </p:nvSpPr>
        <p:spPr>
          <a:xfrm>
            <a:off x="2243579" y="860820"/>
            <a:ext cx="23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C000"/>
                </a:solidFill>
              </a:rPr>
              <a:t>HISTOGRAMME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36CC26-B556-4CDC-BB25-5DD495DAFA57}"/>
              </a:ext>
            </a:extLst>
          </p:cNvPr>
          <p:cNvSpPr txBox="1"/>
          <p:nvPr/>
        </p:nvSpPr>
        <p:spPr>
          <a:xfrm>
            <a:off x="8769916" y="561692"/>
            <a:ext cx="23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C000"/>
                </a:solidFill>
              </a:rPr>
              <a:t>BOX-PLOT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898457-C1C5-4F28-A926-B46F6DA0065E}"/>
              </a:ext>
            </a:extLst>
          </p:cNvPr>
          <p:cNvSpPr txBox="1"/>
          <p:nvPr/>
        </p:nvSpPr>
        <p:spPr>
          <a:xfrm>
            <a:off x="3242821" y="6048114"/>
            <a:ext cx="520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Pour des variables quantitatives continues</a:t>
            </a:r>
          </a:p>
        </p:txBody>
      </p:sp>
    </p:spTree>
    <p:extLst>
      <p:ext uri="{BB962C8B-B14F-4D97-AF65-F5344CB8AC3E}">
        <p14:creationId xmlns:p14="http://schemas.microsoft.com/office/powerpoint/2010/main" val="117799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D820C105-58BF-4E69-8BF6-3F4410580C2E}"/>
              </a:ext>
            </a:extLst>
          </p:cNvPr>
          <p:cNvSpPr txBox="1">
            <a:spLocks/>
          </p:cNvSpPr>
          <p:nvPr/>
        </p:nvSpPr>
        <p:spPr>
          <a:xfrm>
            <a:off x="1480205" y="372323"/>
            <a:ext cx="8546236" cy="3602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3200" dirty="0">
                <a:latin typeface="Comic Sans MS" panose="030F0702030302020204" pitchFamily="66" charset="0"/>
              </a:rPr>
              <a:t>Distribution des variables</a:t>
            </a:r>
            <a:endParaRPr lang="fr-BE" sz="3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A009EE-9EE3-419F-A80B-E622C1191BCC}"/>
              </a:ext>
            </a:extLst>
          </p:cNvPr>
          <p:cNvSpPr txBox="1"/>
          <p:nvPr/>
        </p:nvSpPr>
        <p:spPr>
          <a:xfrm>
            <a:off x="904678" y="1315798"/>
            <a:ext cx="8979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dirty="0">
                <a:latin typeface="Comic Sans MS" panose="030F0702030302020204" pitchFamily="66" charset="0"/>
              </a:rPr>
              <a:t>Les graphiques vont nous donner une idée de la distribution des variables</a:t>
            </a:r>
          </a:p>
          <a:p>
            <a:r>
              <a:rPr lang="fr-BE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dirty="0">
                <a:latin typeface="Comic Sans MS" panose="030F0702030302020204" pitchFamily="66" charset="0"/>
              </a:rPr>
              <a:t>Différentes méthodes existent pour résumer l’ensemble d’une distribution = nombres = paramètres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BE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dirty="0">
                <a:latin typeface="Comic Sans MS" panose="030F0702030302020204" pitchFamily="66" charset="0"/>
              </a:rPr>
              <a:t>Paramètres de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BE" dirty="0">
                <a:solidFill>
                  <a:srgbClr val="FF0000"/>
                </a:solidFill>
                <a:latin typeface="Comic Sans MS" panose="030F0702030302020204" pitchFamily="66" charset="0"/>
              </a:rPr>
              <a:t>Position</a:t>
            </a:r>
            <a:r>
              <a:rPr lang="fr-BE" dirty="0">
                <a:latin typeface="Comic Sans MS" panose="030F0702030302020204" pitchFamily="66" charset="0"/>
              </a:rPr>
              <a:t> : ou de localisation va permettre </a:t>
            </a:r>
          </a:p>
          <a:p>
            <a:r>
              <a:rPr lang="fr-BE" dirty="0">
                <a:latin typeface="Comic Sans MS" panose="030F0702030302020204" pitchFamily="66" charset="0"/>
              </a:rPr>
              <a:t>de montrer la tendance centrale</a:t>
            </a:r>
          </a:p>
          <a:p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</a:t>
            </a:r>
            <a:r>
              <a:rPr lang="fr-BE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Dispersion </a:t>
            </a:r>
            <a:r>
              <a:rPr lang="fr-BE" dirty="0">
                <a:latin typeface="Comic Sans MS" panose="030F0702030302020204" pitchFamily="66" charset="0"/>
              </a:rPr>
              <a:t>: montre la variabilité</a:t>
            </a:r>
            <a:endParaRPr lang="fr-BE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EAE705-0AC0-4C87-A38F-5991A36DF5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372" y="3566369"/>
            <a:ext cx="49339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4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Résumé les variables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4F71269-F9F2-4105-815E-05F217FD6A33}"/>
              </a:ext>
            </a:extLst>
          </p:cNvPr>
          <p:cNvSpPr txBox="1"/>
          <p:nvPr/>
        </p:nvSpPr>
        <p:spPr>
          <a:xfrm>
            <a:off x="457815" y="1220599"/>
            <a:ext cx="5468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omic Sans MS" panose="030F0702030302020204" pitchFamily="66" charset="0"/>
              </a:rPr>
              <a:t>Quelle est la valeur qui caractérise la </a:t>
            </a:r>
            <a:r>
              <a:rPr lang="fr-BE" dirty="0">
                <a:solidFill>
                  <a:srgbClr val="FF0000"/>
                </a:solidFill>
                <a:latin typeface="Comic Sans MS" panose="030F0702030302020204" pitchFamily="66" charset="0"/>
              </a:rPr>
              <a:t>position ?</a:t>
            </a:r>
          </a:p>
          <a:p>
            <a:endParaRPr lang="fr-BE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</a:t>
            </a:r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Médiane </a:t>
            </a:r>
            <a:r>
              <a:rPr lang="fr-BE" dirty="0">
                <a:latin typeface="Comic Sans MS" panose="030F0702030302020204" pitchFamily="66" charset="0"/>
              </a:rPr>
              <a:t>= valeur qui partage les individus en 2 groupes d’effectifs égaux</a:t>
            </a:r>
            <a:endParaRPr lang="fr-BE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BE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8AF34B-02B2-4DAB-A248-126B9835524D}"/>
              </a:ext>
            </a:extLst>
          </p:cNvPr>
          <p:cNvSpPr txBox="1"/>
          <p:nvPr/>
        </p:nvSpPr>
        <p:spPr>
          <a:xfrm>
            <a:off x="353740" y="4728170"/>
            <a:ext cx="4271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omic Sans MS" panose="030F0702030302020204" pitchFamily="66" charset="0"/>
              </a:rPr>
              <a:t>Quelle est la valeur qui caractérise la </a:t>
            </a:r>
            <a:r>
              <a:rPr lang="fr-BE" dirty="0">
                <a:solidFill>
                  <a:srgbClr val="FF0000"/>
                </a:solidFill>
                <a:latin typeface="Comic Sans MS" panose="030F0702030302020204" pitchFamily="66" charset="0"/>
              </a:rPr>
              <a:t>dispersion ?</a:t>
            </a:r>
          </a:p>
          <a:p>
            <a:endParaRPr lang="fr-BE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</a:t>
            </a:r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Intervalle inter quartile = Q3-Q1 = </a:t>
            </a:r>
            <a:r>
              <a:rPr lang="fr-BE" dirty="0">
                <a:latin typeface="Comic Sans MS" panose="030F0702030302020204" pitchFamily="66" charset="0"/>
              </a:rPr>
              <a:t>89-72 = 17 </a:t>
            </a:r>
            <a:r>
              <a:rPr lang="fr-BE" dirty="0" err="1">
                <a:latin typeface="Comic Sans MS" panose="030F0702030302020204" pitchFamily="66" charset="0"/>
              </a:rPr>
              <a:t>mmhg</a:t>
            </a:r>
            <a:endParaRPr lang="fr-BE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BE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C4BBF6-EB50-4819-A99C-1F86064F5A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4253" b="19747"/>
          <a:stretch/>
        </p:blipFill>
        <p:spPr>
          <a:xfrm>
            <a:off x="7227978" y="959291"/>
            <a:ext cx="4850952" cy="5639472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7BB4F40-31B7-47E4-9A10-9FA8BB4863ED}"/>
              </a:ext>
            </a:extLst>
          </p:cNvPr>
          <p:cNvCxnSpPr/>
          <p:nvPr/>
        </p:nvCxnSpPr>
        <p:spPr>
          <a:xfrm flipH="1">
            <a:off x="6787299" y="3843453"/>
            <a:ext cx="18947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7732466-F197-4BEA-9796-98C86E0E535A}"/>
              </a:ext>
            </a:extLst>
          </p:cNvPr>
          <p:cNvCxnSpPr/>
          <p:nvPr/>
        </p:nvCxnSpPr>
        <p:spPr>
          <a:xfrm flipH="1">
            <a:off x="6865046" y="3307696"/>
            <a:ext cx="18947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D8A112F-A8B9-445F-A57F-845D1C2C7B35}"/>
              </a:ext>
            </a:extLst>
          </p:cNvPr>
          <p:cNvCxnSpPr/>
          <p:nvPr/>
        </p:nvCxnSpPr>
        <p:spPr>
          <a:xfrm flipH="1">
            <a:off x="6865046" y="4261376"/>
            <a:ext cx="189478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CA5767C-0930-40B6-BDA1-ECDBBA0C86A9}"/>
              </a:ext>
            </a:extLst>
          </p:cNvPr>
          <p:cNvSpPr txBox="1"/>
          <p:nvPr/>
        </p:nvSpPr>
        <p:spPr>
          <a:xfrm>
            <a:off x="3714161" y="3644863"/>
            <a:ext cx="28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00"/>
                </a:solidFill>
              </a:rPr>
              <a:t>Médiane</a:t>
            </a:r>
            <a:r>
              <a:rPr lang="fr-BE" dirty="0"/>
              <a:t> = Q2 = 79 </a:t>
            </a:r>
            <a:r>
              <a:rPr lang="fr-BE" dirty="0" err="1"/>
              <a:t>mmhg</a:t>
            </a: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F06876-8D8B-4FA9-9919-74D719A7D3F1}"/>
              </a:ext>
            </a:extLst>
          </p:cNvPr>
          <p:cNvSpPr txBox="1"/>
          <p:nvPr/>
        </p:nvSpPr>
        <p:spPr>
          <a:xfrm>
            <a:off x="4051084" y="4116134"/>
            <a:ext cx="28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Q1 = 72 </a:t>
            </a:r>
            <a:r>
              <a:rPr lang="fr-BE" dirty="0" err="1"/>
              <a:t>mmhg</a:t>
            </a:r>
            <a:endParaRPr lang="fr-BE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5678455-D6F6-4C84-8944-B2DB7E48199D}"/>
              </a:ext>
            </a:extLst>
          </p:cNvPr>
          <p:cNvSpPr txBox="1"/>
          <p:nvPr/>
        </p:nvSpPr>
        <p:spPr>
          <a:xfrm>
            <a:off x="3947328" y="3139191"/>
            <a:ext cx="28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Q3 = 89 </a:t>
            </a:r>
            <a:r>
              <a:rPr lang="fr-BE" dirty="0" err="1"/>
              <a:t>mmhg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171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Résumé les variables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4F71269-F9F2-4105-815E-05F217FD6A33}"/>
                  </a:ext>
                </a:extLst>
              </p:cNvPr>
              <p:cNvSpPr txBox="1"/>
              <p:nvPr/>
            </p:nvSpPr>
            <p:spPr>
              <a:xfrm>
                <a:off x="573699" y="1249308"/>
                <a:ext cx="5289771" cy="1501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latin typeface="Comic Sans MS" panose="030F0702030302020204" pitchFamily="66" charset="0"/>
                  </a:rPr>
                  <a:t>Quelle est la valeur qui caractérise la </a:t>
                </a:r>
                <a:r>
                  <a:rPr lang="fr-BE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?</a:t>
                </a:r>
              </a:p>
              <a:p>
                <a:endParaRPr lang="fr-BE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BE" dirty="0">
                    <a:solidFill>
                      <a:srgbClr val="FFFF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 </a:t>
                </a:r>
                <a:r>
                  <a:rPr lang="fr-BE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Moyenne </a:t>
                </a:r>
                <a:r>
                  <a:rPr lang="fr-BE" dirty="0">
                    <a:latin typeface="Comic Sans MS" panose="030F0702030302020204" pitchFamily="66" charset="0"/>
                  </a:rPr>
                  <a:t>= valeur calculée = somme des valeurs observées/nombre de sujets</a:t>
                </a:r>
                <a:endParaRPr lang="fr-BE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BE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BE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BE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= 80,6 </a:t>
                </a:r>
                <a:r>
                  <a:rPr lang="fr-BE" dirty="0" err="1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mmhg</a:t>
                </a:r>
                <a:endParaRPr lang="fr-BE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4F71269-F9F2-4105-815E-05F217FD6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99" y="1249308"/>
                <a:ext cx="5289771" cy="1501758"/>
              </a:xfrm>
              <a:prstGeom prst="rect">
                <a:avLst/>
              </a:prstGeom>
              <a:blipFill>
                <a:blip r:embed="rId9"/>
                <a:stretch>
                  <a:fillRect l="-922" t="-2033" b="-4472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9371CC6B-DBD9-418A-800E-4F130D421ADE}"/>
              </a:ext>
            </a:extLst>
          </p:cNvPr>
          <p:cNvSpPr txBox="1"/>
          <p:nvPr/>
        </p:nvSpPr>
        <p:spPr>
          <a:xfrm>
            <a:off x="573700" y="4007902"/>
            <a:ext cx="5148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dirty="0">
                <a:latin typeface="Comic Sans MS" panose="030F0702030302020204" pitchFamily="66" charset="0"/>
              </a:rPr>
              <a:t>Quelle est la valeur qui caractérise la </a:t>
            </a:r>
            <a:r>
              <a:rPr lang="fr-BE" dirty="0">
                <a:solidFill>
                  <a:srgbClr val="FF0000"/>
                </a:solidFill>
                <a:latin typeface="Comic Sans MS" panose="030F0702030302020204" pitchFamily="66" charset="0"/>
              </a:rPr>
              <a:t>dispersion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BE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Variance et déviation standard (écart-type)</a:t>
            </a:r>
            <a:r>
              <a:rPr lang="fr-BE" dirty="0">
                <a:latin typeface="Comic Sans MS" panose="030F0702030302020204" pitchFamily="66" charset="0"/>
              </a:rPr>
              <a:t> = distance par rapport à la moyenne</a:t>
            </a:r>
            <a:endParaRPr lang="fr-BE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BE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ds</a:t>
            </a:r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 = 12,2 </a:t>
            </a:r>
            <a:r>
              <a:rPr lang="fr-BE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mmhg</a:t>
            </a:r>
            <a:endParaRPr lang="fr-BE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D1C779-B935-4D80-925E-A1BF810EA77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4227" b="18037"/>
          <a:stretch/>
        </p:blipFill>
        <p:spPr>
          <a:xfrm>
            <a:off x="6469931" y="1535984"/>
            <a:ext cx="5545536" cy="50904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4096C94-5656-4740-8D03-332E12F3998B}"/>
              </a:ext>
            </a:extLst>
          </p:cNvPr>
          <p:cNvCxnSpPr/>
          <p:nvPr/>
        </p:nvCxnSpPr>
        <p:spPr>
          <a:xfrm flipV="1">
            <a:off x="9238267" y="953818"/>
            <a:ext cx="0" cy="13668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AE7CE5C-2CBC-45E7-A07E-A9F2FDA73B23}"/>
              </a:ext>
            </a:extLst>
          </p:cNvPr>
          <p:cNvSpPr txBox="1"/>
          <p:nvPr/>
        </p:nvSpPr>
        <p:spPr>
          <a:xfrm>
            <a:off x="7982809" y="548490"/>
            <a:ext cx="283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00"/>
                </a:solidFill>
              </a:rPr>
              <a:t>Moyenne = 80,6 </a:t>
            </a:r>
            <a:r>
              <a:rPr lang="fr-BE" dirty="0" err="1">
                <a:solidFill>
                  <a:srgbClr val="FFFF00"/>
                </a:solidFill>
              </a:rPr>
              <a:t>mmhg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25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Résumé les variables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371CC6B-DBD9-418A-800E-4F130D421ADE}"/>
              </a:ext>
            </a:extLst>
          </p:cNvPr>
          <p:cNvSpPr txBox="1"/>
          <p:nvPr/>
        </p:nvSpPr>
        <p:spPr>
          <a:xfrm>
            <a:off x="1606103" y="988056"/>
            <a:ext cx="897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En fonction de la distribution on choisira de présenter la moyenne ou la médiane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266957-1550-49A2-8471-F447943551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3015" y="1510198"/>
            <a:ext cx="5117343" cy="37445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B90E7F-CDD8-49FC-A18D-91A963C35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300" y="1510198"/>
            <a:ext cx="5117343" cy="37445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1968CE3-A619-460F-B1F8-71FF8C6C8B4D}"/>
              </a:ext>
            </a:extLst>
          </p:cNvPr>
          <p:cNvSpPr txBox="1"/>
          <p:nvPr/>
        </p:nvSpPr>
        <p:spPr>
          <a:xfrm>
            <a:off x="2121031" y="5505254"/>
            <a:ext cx="57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Moyenne (+/- </a:t>
            </a:r>
            <a:r>
              <a:rPr lang="fr-BE" dirty="0" err="1"/>
              <a:t>ds</a:t>
            </a:r>
            <a:r>
              <a:rPr lang="fr-BE" dirty="0"/>
              <a:t>) de CRP mg/dl = 1,28  (+/- 1,58)</a:t>
            </a:r>
          </a:p>
          <a:p>
            <a:r>
              <a:rPr lang="fr-BE" dirty="0"/>
              <a:t>Médiane (P25-P75) mg/dl = 0,6  (0,5-1,5)</a:t>
            </a:r>
          </a:p>
        </p:txBody>
      </p:sp>
    </p:spTree>
    <p:extLst>
      <p:ext uri="{BB962C8B-B14F-4D97-AF65-F5344CB8AC3E}">
        <p14:creationId xmlns:p14="http://schemas.microsoft.com/office/powerpoint/2010/main" val="25869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Résumé les variables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371CC6B-DBD9-418A-800E-4F130D421ADE}"/>
              </a:ext>
            </a:extLst>
          </p:cNvPr>
          <p:cNvSpPr txBox="1"/>
          <p:nvPr/>
        </p:nvSpPr>
        <p:spPr>
          <a:xfrm>
            <a:off x="1606103" y="988056"/>
            <a:ext cx="897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En fonction de la distribution on choisira de présenter la moyenne ou la médiane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E5A8CF-38BD-4F7E-9722-6E3E8E370F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885" y="1623792"/>
            <a:ext cx="5117343" cy="37445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71868D6-38EF-4B50-A2AB-CA7275938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0890" y="1623792"/>
            <a:ext cx="5117343" cy="374459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95C47E2-1940-447F-9A98-0C67F79D9347}"/>
              </a:ext>
            </a:extLst>
          </p:cNvPr>
          <p:cNvSpPr txBox="1"/>
          <p:nvPr/>
        </p:nvSpPr>
        <p:spPr>
          <a:xfrm>
            <a:off x="2121031" y="5505254"/>
            <a:ext cx="57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Moyenne (+/- </a:t>
            </a:r>
            <a:r>
              <a:rPr lang="fr-BE" dirty="0" err="1"/>
              <a:t>ds</a:t>
            </a:r>
            <a:r>
              <a:rPr lang="fr-BE" dirty="0"/>
              <a:t>) d’albumine g/l = 3212,7 (+/- 572,5)</a:t>
            </a:r>
          </a:p>
          <a:p>
            <a:r>
              <a:rPr lang="fr-BE" dirty="0"/>
              <a:t>Médiane (P25-P75) g/l = 3245 (2830-3620)</a:t>
            </a:r>
          </a:p>
        </p:txBody>
      </p:sp>
    </p:spTree>
    <p:extLst>
      <p:ext uri="{BB962C8B-B14F-4D97-AF65-F5344CB8AC3E}">
        <p14:creationId xmlns:p14="http://schemas.microsoft.com/office/powerpoint/2010/main" val="303222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Comparer 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9D59291F-04BE-45B1-8F14-2F320291CD4F}"/>
              </a:ext>
            </a:extLst>
          </p:cNvPr>
          <p:cNvSpPr txBox="1"/>
          <p:nvPr/>
        </p:nvSpPr>
        <p:spPr>
          <a:xfrm>
            <a:off x="977856" y="1376314"/>
            <a:ext cx="10111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Comic Sans MS" panose="030F0702030302020204" pitchFamily="66" charset="0"/>
              </a:rPr>
              <a:t>Application de Tests</a:t>
            </a:r>
          </a:p>
          <a:p>
            <a:endParaRPr lang="fr-BE" sz="2400" dirty="0">
              <a:latin typeface="Comic Sans MS" panose="030F0702030302020204" pitchFamily="66" charset="0"/>
            </a:endParaRPr>
          </a:p>
          <a:p>
            <a:r>
              <a:rPr lang="fr-BE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 </a:t>
            </a:r>
            <a:r>
              <a:rPr lang="fr-BE" sz="2400" dirty="0">
                <a:latin typeface="Comic Sans MS" panose="030F0702030302020204" pitchFamily="66" charset="0"/>
              </a:rPr>
              <a:t>On choisit en fonction du type de variable, du type d’échantillon et de la distribution des variables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4CC7D5-28E9-454D-B35A-8212531F0CFB}"/>
              </a:ext>
            </a:extLst>
          </p:cNvPr>
          <p:cNvSpPr txBox="1"/>
          <p:nvPr/>
        </p:nvSpPr>
        <p:spPr>
          <a:xfrm>
            <a:off x="977856" y="3544478"/>
            <a:ext cx="289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FF0000"/>
                </a:solidFill>
              </a:rPr>
              <a:t>Test du chi²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4A7AEB-72F3-4A47-B47E-831303D697D4}"/>
              </a:ext>
            </a:extLst>
          </p:cNvPr>
          <p:cNvSpPr txBox="1"/>
          <p:nvPr/>
        </p:nvSpPr>
        <p:spPr>
          <a:xfrm>
            <a:off x="7919178" y="3568951"/>
            <a:ext cx="289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00B0F0"/>
                </a:solidFill>
              </a:rPr>
              <a:t>Corrélation linéaire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F1A34E-ECCC-4121-9830-9355CC2165C1}"/>
              </a:ext>
            </a:extLst>
          </p:cNvPr>
          <p:cNvSpPr txBox="1"/>
          <p:nvPr/>
        </p:nvSpPr>
        <p:spPr>
          <a:xfrm>
            <a:off x="2426136" y="3971195"/>
            <a:ext cx="289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FFC000"/>
                </a:solidFill>
              </a:rPr>
              <a:t>Test t de </a:t>
            </a:r>
            <a:r>
              <a:rPr lang="fr-BE" sz="2000" dirty="0" err="1">
                <a:solidFill>
                  <a:srgbClr val="FFC000"/>
                </a:solidFill>
              </a:rPr>
              <a:t>student</a:t>
            </a:r>
            <a:endParaRPr lang="fr-BE" sz="2000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1308BE-E92F-49FB-91CB-E787338C1346}"/>
              </a:ext>
            </a:extLst>
          </p:cNvPr>
          <p:cNvSpPr txBox="1"/>
          <p:nvPr/>
        </p:nvSpPr>
        <p:spPr>
          <a:xfrm>
            <a:off x="1179721" y="4828924"/>
            <a:ext cx="289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00B050"/>
                </a:solidFill>
              </a:rPr>
              <a:t>Mann-</a:t>
            </a:r>
            <a:r>
              <a:rPr lang="fr-BE" sz="2000" dirty="0" err="1">
                <a:solidFill>
                  <a:srgbClr val="00B050"/>
                </a:solidFill>
              </a:rPr>
              <a:t>whitney</a:t>
            </a:r>
            <a:endParaRPr lang="fr-BE" sz="2000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CDFC36-39D1-4B4C-A4A9-94B471A749D7}"/>
              </a:ext>
            </a:extLst>
          </p:cNvPr>
          <p:cNvSpPr txBox="1"/>
          <p:nvPr/>
        </p:nvSpPr>
        <p:spPr>
          <a:xfrm>
            <a:off x="4946545" y="5259392"/>
            <a:ext cx="289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7030A0"/>
                </a:solidFill>
              </a:rPr>
              <a:t>Wilcoxon</a:t>
            </a:r>
            <a:r>
              <a:rPr lang="fr-BE" sz="2000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9AF1F4-2913-4E88-8BB4-124E1C5137AD}"/>
              </a:ext>
            </a:extLst>
          </p:cNvPr>
          <p:cNvSpPr txBox="1"/>
          <p:nvPr/>
        </p:nvSpPr>
        <p:spPr>
          <a:xfrm>
            <a:off x="5322696" y="3398806"/>
            <a:ext cx="289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>
                <a:solidFill>
                  <a:srgbClr val="FFFF00"/>
                </a:solidFill>
              </a:rPr>
              <a:t>Kruskal-wallis</a:t>
            </a:r>
            <a:endParaRPr lang="fr-BE" sz="2000" dirty="0">
              <a:solidFill>
                <a:srgbClr val="FFFF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60D0FC0-ADFD-4C06-BED7-2A828A4A25FE}"/>
              </a:ext>
            </a:extLst>
          </p:cNvPr>
          <p:cNvSpPr txBox="1"/>
          <p:nvPr/>
        </p:nvSpPr>
        <p:spPr>
          <a:xfrm>
            <a:off x="7579760" y="4331291"/>
            <a:ext cx="289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rgbClr val="92D050"/>
                </a:solidFill>
              </a:rPr>
              <a:t>Régression  linéaire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0A4835-EBDC-4C35-99D0-AD0F2D72BF72}"/>
              </a:ext>
            </a:extLst>
          </p:cNvPr>
          <p:cNvSpPr txBox="1"/>
          <p:nvPr/>
        </p:nvSpPr>
        <p:spPr>
          <a:xfrm>
            <a:off x="7913854" y="5377286"/>
            <a:ext cx="289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Régression logistique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A78BDD-77E3-41CC-B8EE-BCE26A87860C}"/>
              </a:ext>
            </a:extLst>
          </p:cNvPr>
          <p:cNvSpPr txBox="1"/>
          <p:nvPr/>
        </p:nvSpPr>
        <p:spPr>
          <a:xfrm rot="20212015">
            <a:off x="2758584" y="4312781"/>
            <a:ext cx="523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solidFill>
                  <a:srgbClr val="FFFF00"/>
                </a:solidFill>
              </a:rPr>
              <a:t>Et d’autres encore …</a:t>
            </a:r>
          </a:p>
        </p:txBody>
      </p:sp>
    </p:spTree>
    <p:extLst>
      <p:ext uri="{BB962C8B-B14F-4D97-AF65-F5344CB8AC3E}">
        <p14:creationId xmlns:p14="http://schemas.microsoft.com/office/powerpoint/2010/main" val="21918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Comparer 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9D59291F-04BE-45B1-8F14-2F320291CD4F}"/>
              </a:ext>
            </a:extLst>
          </p:cNvPr>
          <p:cNvSpPr txBox="1"/>
          <p:nvPr/>
        </p:nvSpPr>
        <p:spPr>
          <a:xfrm>
            <a:off x="1147538" y="3715120"/>
            <a:ext cx="10111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Comic Sans MS" panose="030F0702030302020204" pitchFamily="66" charset="0"/>
              </a:rPr>
              <a:t>Lorsqu'on compare : on trouve toujours une différence. Le but du test est de déterminer si la différence est due au hasard (fluctuations d’échantillonnage) ou si la différence est bien réelle.</a:t>
            </a:r>
          </a:p>
        </p:txBody>
      </p:sp>
      <p:pic>
        <p:nvPicPr>
          <p:cNvPr id="17" name="Image 16" descr="Une image contenant table&#10;&#10;Description générée automatiquement">
            <a:extLst>
              <a:ext uri="{FF2B5EF4-FFF2-40B4-BE49-F238E27FC236}">
                <a16:creationId xmlns:a16="http://schemas.microsoft.com/office/drawing/2014/main" id="{167ABCAE-59EC-4757-BE8C-F679E49802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53" y="1047264"/>
            <a:ext cx="4763472" cy="238173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2DC79FC-EF84-4AAD-84EC-A66F931EE0FA}"/>
              </a:ext>
            </a:extLst>
          </p:cNvPr>
          <p:cNvSpPr txBox="1"/>
          <p:nvPr/>
        </p:nvSpPr>
        <p:spPr>
          <a:xfrm>
            <a:off x="1299525" y="5201570"/>
            <a:ext cx="11086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>
              <a:latin typeface="Comic Sans MS" panose="030F0702030302020204" pitchFamily="66" charset="0"/>
            </a:endParaRPr>
          </a:p>
          <a:p>
            <a:r>
              <a:rPr lang="fr-BE" sz="2400" dirty="0">
                <a:latin typeface="Comic Sans MS" panose="030F0702030302020204" pitchFamily="66" charset="0"/>
              </a:rPr>
              <a:t>On pose une hypothèse nulle (Ho) = égalité entre les groupes</a:t>
            </a:r>
          </a:p>
        </p:txBody>
      </p:sp>
    </p:spTree>
    <p:extLst>
      <p:ext uri="{BB962C8B-B14F-4D97-AF65-F5344CB8AC3E}">
        <p14:creationId xmlns:p14="http://schemas.microsoft.com/office/powerpoint/2010/main" val="406475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Définition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807388"/>
              </p:ext>
            </p:extLst>
          </p:nvPr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 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4E131A02-6565-4EAE-889E-58AA907127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6819" y="1031305"/>
            <a:ext cx="4363816" cy="28713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55C432E-9AD6-4E52-B868-869AEFA39E30}"/>
              </a:ext>
            </a:extLst>
          </p:cNvPr>
          <p:cNvSpPr txBox="1"/>
          <p:nvPr/>
        </p:nvSpPr>
        <p:spPr>
          <a:xfrm>
            <a:off x="1101571" y="8289921"/>
            <a:ext cx="3687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hlinkClick r:id="rId10" tooltip="https://www.populationdata.net/cartes/suisse-villes-2011/"/>
              </a:rPr>
              <a:t>Cette photo</a:t>
            </a:r>
            <a:r>
              <a:rPr lang="fr-BE" sz="900"/>
              <a:t> par Auteur inconnu est soumise à la licence </a:t>
            </a:r>
            <a:r>
              <a:rPr lang="fr-BE" sz="900">
                <a:hlinkClick r:id="rId11" tooltip="https://creativecommons.org/licenses/by-nc/3.0/"/>
              </a:rPr>
              <a:t>CC BY-NC</a:t>
            </a:r>
            <a:endParaRPr lang="fr-BE" sz="900"/>
          </a:p>
        </p:txBody>
      </p:sp>
      <p:pic>
        <p:nvPicPr>
          <p:cNvPr id="10" name="Image 9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58499F7F-F1AA-4342-91BC-B8363B1D10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45297" y="2983804"/>
            <a:ext cx="4039825" cy="369880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A3E0F80-C4ED-4DCA-8CB9-758A4E9AC5B6}"/>
              </a:ext>
            </a:extLst>
          </p:cNvPr>
          <p:cNvSpPr txBox="1"/>
          <p:nvPr/>
        </p:nvSpPr>
        <p:spPr>
          <a:xfrm>
            <a:off x="7352938" y="7111571"/>
            <a:ext cx="3737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hlinkClick r:id="rId13" tooltip="https://lepcam.fr/index.php/les-etapes/bivariee/"/>
              </a:rPr>
              <a:t>Cette photo</a:t>
            </a:r>
            <a:r>
              <a:rPr lang="fr-BE" sz="900"/>
              <a:t> par Auteur inconnu est soumise à la licence </a:t>
            </a:r>
            <a:r>
              <a:rPr lang="fr-BE" sz="900">
                <a:hlinkClick r:id="rId14" tooltip="https://creativecommons.org/licenses/by-nc-sa/3.0/"/>
              </a:rPr>
              <a:t>CC BY-SA-NC</a:t>
            </a:r>
            <a:endParaRPr lang="fr-BE" sz="900"/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49A194-E76F-4A0B-B907-C496DFD2E6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844841" y="920541"/>
            <a:ext cx="4111652" cy="2724373"/>
          </a:xfrm>
          <a:prstGeom prst="rect">
            <a:avLst/>
          </a:prstGeom>
        </p:spPr>
      </p:pic>
      <p:pic>
        <p:nvPicPr>
          <p:cNvPr id="19" name="Image 18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26212DD2-A172-4470-9A3A-A9DE8DD98D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5982111" y="3157747"/>
            <a:ext cx="6021095" cy="34260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DF954DA-3477-4E8C-BA0B-F09572828FF4}"/>
              </a:ext>
            </a:extLst>
          </p:cNvPr>
          <p:cNvSpPr txBox="1"/>
          <p:nvPr/>
        </p:nvSpPr>
        <p:spPr>
          <a:xfrm rot="20237199">
            <a:off x="1679557" y="2393908"/>
            <a:ext cx="7786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Mais ce n’est pas si terrible !!!</a:t>
            </a:r>
          </a:p>
        </p:txBody>
      </p:sp>
    </p:spTree>
    <p:extLst>
      <p:ext uri="{BB962C8B-B14F-4D97-AF65-F5344CB8AC3E}">
        <p14:creationId xmlns:p14="http://schemas.microsoft.com/office/powerpoint/2010/main" val="25534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Comparer 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F577FFD-9CA1-49BF-A0D7-66EEF9151489}"/>
              </a:ext>
            </a:extLst>
          </p:cNvPr>
          <p:cNvSpPr txBox="1"/>
          <p:nvPr/>
        </p:nvSpPr>
        <p:spPr>
          <a:xfrm>
            <a:off x="870067" y="1389647"/>
            <a:ext cx="1082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Comic Sans MS" panose="030F0702030302020204" pitchFamily="66" charset="0"/>
              </a:rPr>
              <a:t>Impossible de confirmer ou infirmer une différence entre les groupes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78C3C1-F65A-4EC2-B149-D8E5F9C343A2}"/>
              </a:ext>
            </a:extLst>
          </p:cNvPr>
          <p:cNvSpPr txBox="1"/>
          <p:nvPr/>
        </p:nvSpPr>
        <p:spPr>
          <a:xfrm>
            <a:off x="743942" y="2397667"/>
            <a:ext cx="10111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Comic Sans MS" panose="030F0702030302020204" pitchFamily="66" charset="0"/>
              </a:rPr>
              <a:t>On peut calculer un risque d’erreur quand on affirme une différence </a:t>
            </a:r>
          </a:p>
          <a:p>
            <a:pPr algn="ctr"/>
            <a:endParaRPr lang="fr-BE" sz="2400" dirty="0">
              <a:solidFill>
                <a:srgbClr val="FFFF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fr-BE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</a:t>
            </a:r>
            <a:r>
              <a:rPr lang="fr-BE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fr-BE" sz="2400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p-valeur</a:t>
            </a:r>
            <a:endParaRPr lang="fr-BE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B7022F-FC5B-4E5F-9530-0A7F9FE338B0}"/>
              </a:ext>
            </a:extLst>
          </p:cNvPr>
          <p:cNvSpPr txBox="1"/>
          <p:nvPr/>
        </p:nvSpPr>
        <p:spPr>
          <a:xfrm>
            <a:off x="882738" y="3897875"/>
            <a:ext cx="10111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BE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p-valeur &lt; 0,05  rejet de l’H0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BE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on a &lt; 5% de risque de se tromper en affirmant la différence entre les 2 groupes</a:t>
            </a:r>
            <a:endParaRPr lang="fr-BE" sz="2400" dirty="0">
              <a:latin typeface="Comic Sans MS" panose="030F07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B7022F-FC5B-4E5F-9530-0A7F9FE338B0}"/>
              </a:ext>
            </a:extLst>
          </p:cNvPr>
          <p:cNvSpPr txBox="1"/>
          <p:nvPr/>
        </p:nvSpPr>
        <p:spPr>
          <a:xfrm>
            <a:off x="3787985" y="5364169"/>
            <a:ext cx="10111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Comic Sans MS" panose="030F0702030302020204" pitchFamily="66" charset="0"/>
              </a:rPr>
              <a:t>Rem : le p sera d’autant plus petit si</a:t>
            </a:r>
          </a:p>
          <a:p>
            <a:pPr marL="342900" indent="-342900">
              <a:buFontTx/>
              <a:buChar char="-"/>
            </a:pPr>
            <a:r>
              <a:rPr lang="fr-BE" sz="2000" dirty="0">
                <a:latin typeface="Comic Sans MS" panose="030F0702030302020204" pitchFamily="66" charset="0"/>
              </a:rPr>
              <a:t>La différence est grande</a:t>
            </a:r>
          </a:p>
          <a:p>
            <a:pPr marL="342900" indent="-342900">
              <a:buFontTx/>
              <a:buChar char="-"/>
            </a:pPr>
            <a:r>
              <a:rPr lang="fr-BE" sz="2000" dirty="0">
                <a:latin typeface="Comic Sans MS" panose="030F0702030302020204" pitchFamily="66" charset="0"/>
              </a:rPr>
              <a:t>L’effectif est important</a:t>
            </a:r>
          </a:p>
        </p:txBody>
      </p:sp>
    </p:spTree>
    <p:extLst>
      <p:ext uri="{BB962C8B-B14F-4D97-AF65-F5344CB8AC3E}">
        <p14:creationId xmlns:p14="http://schemas.microsoft.com/office/powerpoint/2010/main" val="19376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Comparer 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F577FFD-9CA1-49BF-A0D7-66EEF9151489}"/>
              </a:ext>
            </a:extLst>
          </p:cNvPr>
          <p:cNvSpPr txBox="1"/>
          <p:nvPr/>
        </p:nvSpPr>
        <p:spPr>
          <a:xfrm>
            <a:off x="697226" y="1249308"/>
            <a:ext cx="101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Comic Sans MS" panose="030F0702030302020204" pitchFamily="66" charset="0"/>
              </a:rPr>
              <a:t>La PAD diffère selon le genre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70DB16-72C3-4D3E-B348-3ADDB7663B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7387" b="19682"/>
          <a:stretch/>
        </p:blipFill>
        <p:spPr>
          <a:xfrm>
            <a:off x="5669009" y="1023549"/>
            <a:ext cx="5825765" cy="56421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38538D-E4E7-4EE6-85F1-D76D985BACA5}"/>
              </a:ext>
            </a:extLst>
          </p:cNvPr>
          <p:cNvSpPr/>
          <p:nvPr/>
        </p:nvSpPr>
        <p:spPr>
          <a:xfrm>
            <a:off x="6907693" y="1229601"/>
            <a:ext cx="3516198" cy="277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PAD selon le genre</a:t>
            </a:r>
          </a:p>
        </p:txBody>
      </p:sp>
    </p:spTree>
    <p:extLst>
      <p:ext uri="{BB962C8B-B14F-4D97-AF65-F5344CB8AC3E}">
        <p14:creationId xmlns:p14="http://schemas.microsoft.com/office/powerpoint/2010/main" val="131657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CC3EDAD-A128-459E-A642-910475A0D7B9}"/>
              </a:ext>
            </a:extLst>
          </p:cNvPr>
          <p:cNvSpPr txBox="1"/>
          <p:nvPr/>
        </p:nvSpPr>
        <p:spPr>
          <a:xfrm>
            <a:off x="525643" y="1409972"/>
            <a:ext cx="312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0" dirty="0">
              <a:latin typeface="Comic Sans MS" panose="030F0702030302020204" pitchFamily="66" charset="0"/>
            </a:endParaRPr>
          </a:p>
          <a:p>
            <a:r>
              <a:rPr lang="fr-BE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1DE095-29D7-401B-B025-B816F2131742}"/>
              </a:ext>
            </a:extLst>
          </p:cNvPr>
          <p:cNvSpPr txBox="1"/>
          <p:nvPr/>
        </p:nvSpPr>
        <p:spPr>
          <a:xfrm>
            <a:off x="7859501" y="1538055"/>
            <a:ext cx="350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0" dirty="0">
              <a:latin typeface="Comic Sans MS" panose="030F0702030302020204" pitchFamily="66" charset="0"/>
            </a:endParaRPr>
          </a:p>
          <a:p>
            <a:r>
              <a:rPr lang="fr-BE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78E83ECB-2902-4933-9344-CE9C06A39BDE}"/>
              </a:ext>
            </a:extLst>
          </p:cNvPr>
          <p:cNvSpPr/>
          <p:nvPr/>
        </p:nvSpPr>
        <p:spPr>
          <a:xfrm>
            <a:off x="649688" y="2753775"/>
            <a:ext cx="2441542" cy="21184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Population </a:t>
            </a:r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5179416E-2E10-4B99-B5C7-81FB22635714}"/>
              </a:ext>
            </a:extLst>
          </p:cNvPr>
          <p:cNvSpPr/>
          <p:nvPr/>
        </p:nvSpPr>
        <p:spPr>
          <a:xfrm>
            <a:off x="8488301" y="3181404"/>
            <a:ext cx="1357460" cy="126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/>
              <a:t>Echantillon</a:t>
            </a:r>
            <a:r>
              <a:rPr lang="fr-BE" dirty="0"/>
              <a:t> 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5CF13E5-9D3E-402E-9E68-70694C29E876}"/>
              </a:ext>
            </a:extLst>
          </p:cNvPr>
          <p:cNvSpPr/>
          <p:nvPr/>
        </p:nvSpPr>
        <p:spPr>
          <a:xfrm>
            <a:off x="3874416" y="3721437"/>
            <a:ext cx="4216926" cy="397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 : courbe vers le haut 11">
            <a:extLst>
              <a:ext uri="{FF2B5EF4-FFF2-40B4-BE49-F238E27FC236}">
                <a16:creationId xmlns:a16="http://schemas.microsoft.com/office/drawing/2014/main" id="{76EB61A3-3D2E-4E19-B781-660BDE12C250}"/>
              </a:ext>
            </a:extLst>
          </p:cNvPr>
          <p:cNvSpPr/>
          <p:nvPr/>
        </p:nvSpPr>
        <p:spPr>
          <a:xfrm rot="10800000">
            <a:off x="3086838" y="1722215"/>
            <a:ext cx="5341168" cy="12455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E1744A-B5E7-4F82-BDC4-B627BFF30FE4}"/>
              </a:ext>
            </a:extLst>
          </p:cNvPr>
          <p:cNvSpPr txBox="1"/>
          <p:nvPr/>
        </p:nvSpPr>
        <p:spPr>
          <a:xfrm>
            <a:off x="348354" y="1538055"/>
            <a:ext cx="273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Comic Sans MS" panose="030F0702030302020204" pitchFamily="66" charset="0"/>
              </a:rPr>
              <a:t>On pose une hypothèse (Ho)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BC4A75E-6DFE-4CC8-8BDF-FE909CB54FB4}"/>
              </a:ext>
            </a:extLst>
          </p:cNvPr>
          <p:cNvSpPr txBox="1"/>
          <p:nvPr/>
        </p:nvSpPr>
        <p:spPr>
          <a:xfrm>
            <a:off x="525643" y="5172108"/>
            <a:ext cx="2738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omic Sans MS" panose="030F0702030302020204" pitchFamily="66" charset="0"/>
              </a:rPr>
              <a:t>La moyenne de Pad est = dans les 2 groupes (hommes et femmes)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A36098-F202-4295-94AA-A17F0FCEEEF8}"/>
              </a:ext>
            </a:extLst>
          </p:cNvPr>
          <p:cNvSpPr txBox="1"/>
          <p:nvPr/>
        </p:nvSpPr>
        <p:spPr>
          <a:xfrm>
            <a:off x="7876334" y="4832238"/>
            <a:ext cx="258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Comic Sans MS" panose="030F0702030302020204" pitchFamily="66" charset="0"/>
              </a:rPr>
              <a:t>Applique un test</a:t>
            </a:r>
          </a:p>
          <a:p>
            <a:pPr algn="ctr"/>
            <a:r>
              <a:rPr lang="fr-BE" sz="2400" dirty="0">
                <a:latin typeface="Comic Sans MS" panose="030F0702030302020204" pitchFamily="66" charset="0"/>
              </a:rPr>
              <a:t>On trouve une valeur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69A1FE-E961-42B3-82B6-6918868BA8CE}"/>
              </a:ext>
            </a:extLst>
          </p:cNvPr>
          <p:cNvSpPr txBox="1"/>
          <p:nvPr/>
        </p:nvSpPr>
        <p:spPr>
          <a:xfrm>
            <a:off x="7946260" y="6174960"/>
            <a:ext cx="244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Comic Sans MS" panose="030F0702030302020204" pitchFamily="66" charset="0"/>
              </a:rPr>
              <a:t>Test t = 0,82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BA35D67-3B67-41CC-9F44-0962E6B31F9F}"/>
              </a:ext>
            </a:extLst>
          </p:cNvPr>
          <p:cNvSpPr txBox="1"/>
          <p:nvPr/>
        </p:nvSpPr>
        <p:spPr>
          <a:xfrm>
            <a:off x="6731657" y="872593"/>
            <a:ext cx="426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Comic Sans MS" panose="030F0702030302020204" pitchFamily="66" charset="0"/>
              </a:rPr>
              <a:t>Obtient une p-valeur </a:t>
            </a:r>
          </a:p>
          <a:p>
            <a:pPr algn="ctr"/>
            <a:r>
              <a:rPr lang="fr-BE" sz="2400" dirty="0">
                <a:latin typeface="Comic Sans MS" panose="030F0702030302020204" pitchFamily="66" charset="0"/>
              </a:rPr>
              <a:t>Si &lt; 0,05 </a:t>
            </a:r>
            <a:r>
              <a:rPr lang="fr-BE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 rejet H0</a:t>
            </a:r>
            <a:endParaRPr lang="fr-BE" sz="2400" dirty="0">
              <a:latin typeface="Comic Sans MS" panose="030F0702030302020204" pitchFamily="66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6EC92A-E632-405F-B68E-65A4D1884EE7}"/>
              </a:ext>
            </a:extLst>
          </p:cNvPr>
          <p:cNvSpPr txBox="1"/>
          <p:nvPr/>
        </p:nvSpPr>
        <p:spPr>
          <a:xfrm>
            <a:off x="7859501" y="2177632"/>
            <a:ext cx="426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Comic Sans MS" panose="030F0702030302020204" pitchFamily="66" charset="0"/>
              </a:rPr>
              <a:t>P-valeur = 0,41 </a:t>
            </a:r>
          </a:p>
        </p:txBody>
      </p:sp>
    </p:spTree>
    <p:extLst>
      <p:ext uri="{BB962C8B-B14F-4D97-AF65-F5344CB8AC3E}">
        <p14:creationId xmlns:p14="http://schemas.microsoft.com/office/powerpoint/2010/main" val="30253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Conclusion 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A4A7F32-EC40-4D36-8537-930135EB7080}"/>
              </a:ext>
            </a:extLst>
          </p:cNvPr>
          <p:cNvSpPr txBox="1"/>
          <p:nvPr/>
        </p:nvSpPr>
        <p:spPr>
          <a:xfrm>
            <a:off x="977856" y="1576567"/>
            <a:ext cx="10603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400" dirty="0">
                <a:latin typeface="Comic Sans MS" panose="030F0702030302020204" pitchFamily="66" charset="0"/>
              </a:rPr>
              <a:t>Choix des tests en fonction du type de variables et de la distribution de celles-ci</a:t>
            </a:r>
          </a:p>
          <a:p>
            <a:endParaRPr lang="fr-BE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BE" sz="2400" dirty="0">
                <a:latin typeface="Comic Sans MS" panose="030F0702030302020204" pitchFamily="66" charset="0"/>
              </a:rPr>
              <a:t>Complexe +++ </a:t>
            </a:r>
          </a:p>
          <a:p>
            <a:pPr marL="285750" indent="-285750">
              <a:buFontTx/>
              <a:buChar char="-"/>
            </a:pPr>
            <a:endParaRPr lang="fr-BE" sz="2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fr-BE" sz="2400" dirty="0">
              <a:latin typeface="Comic Sans MS" panose="030F0702030302020204" pitchFamily="66" charset="0"/>
            </a:endParaRPr>
          </a:p>
          <a:p>
            <a:r>
              <a:rPr lang="fr-BE" sz="2400" dirty="0">
                <a:latin typeface="Comic Sans MS" panose="030F0702030302020204" pitchFamily="66" charset="0"/>
              </a:rPr>
              <a:t>Pas de questions j’imagine que tout a été compris!!</a:t>
            </a:r>
          </a:p>
          <a:p>
            <a:pPr marL="285750" indent="-285750">
              <a:buFontTx/>
              <a:buChar char="-"/>
            </a:pPr>
            <a:endParaRPr lang="fr-BE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8BE0BB-22DE-4BA7-88ED-746BDAB62054}"/>
              </a:ext>
            </a:extLst>
          </p:cNvPr>
          <p:cNvSpPr txBox="1"/>
          <p:nvPr/>
        </p:nvSpPr>
        <p:spPr>
          <a:xfrm>
            <a:off x="3524250" y="4675920"/>
            <a:ext cx="6552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Comic Sans MS" panose="030F0702030302020204" pitchFamily="66" charset="0"/>
              </a:rPr>
              <a:t>Merci pour votre attention</a:t>
            </a:r>
          </a:p>
          <a:p>
            <a:pPr marL="285750" indent="-285750">
              <a:buFontTx/>
              <a:buChar char="-"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1253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Bibliographie 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AC26BB0-ECCB-4FA7-B1D8-E8E69A07583D}"/>
              </a:ext>
            </a:extLst>
          </p:cNvPr>
          <p:cNvSpPr txBox="1"/>
          <p:nvPr/>
        </p:nvSpPr>
        <p:spPr>
          <a:xfrm>
            <a:off x="1245909" y="1743960"/>
            <a:ext cx="10603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>
                <a:latin typeface="Comic Sans MS" panose="030F0702030302020204" pitchFamily="66" charset="0"/>
              </a:rPr>
              <a:t>Ancelle T. Statistique épidémiologie. 3</a:t>
            </a:r>
            <a:r>
              <a:rPr lang="fr-BE" baseline="30000" dirty="0">
                <a:latin typeface="Comic Sans MS" panose="030F0702030302020204" pitchFamily="66" charset="0"/>
              </a:rPr>
              <a:t>ème</a:t>
            </a:r>
            <a:r>
              <a:rPr lang="fr-BE" dirty="0">
                <a:latin typeface="Comic Sans MS" panose="030F0702030302020204" pitchFamily="66" charset="0"/>
              </a:rPr>
              <a:t> édition 2011, éditions Maloine</a:t>
            </a:r>
          </a:p>
          <a:p>
            <a:pPr marL="285750" indent="-285750">
              <a:buFontTx/>
              <a:buChar char="-"/>
            </a:pPr>
            <a:r>
              <a:rPr lang="fr-BE" dirty="0" err="1">
                <a:latin typeface="Comic Sans MS" panose="030F0702030302020204" pitchFamily="66" charset="0"/>
              </a:rPr>
              <a:t>Hennekens</a:t>
            </a:r>
            <a:r>
              <a:rPr lang="fr-BE" dirty="0">
                <a:latin typeface="Comic Sans MS" panose="030F0702030302020204" pitchFamily="66" charset="0"/>
              </a:rPr>
              <a:t> C. </a:t>
            </a:r>
            <a:r>
              <a:rPr lang="fr-BE" dirty="0" err="1">
                <a:latin typeface="Comic Sans MS" panose="030F0702030302020204" pitchFamily="66" charset="0"/>
              </a:rPr>
              <a:t>Buring</a:t>
            </a:r>
            <a:r>
              <a:rPr lang="fr-BE" dirty="0">
                <a:latin typeface="Comic Sans MS" panose="030F0702030302020204" pitchFamily="66" charset="0"/>
              </a:rPr>
              <a:t> J. </a:t>
            </a:r>
            <a:r>
              <a:rPr lang="fr-BE" dirty="0" err="1">
                <a:latin typeface="Comic Sans MS" panose="030F0702030302020204" pitchFamily="66" charset="0"/>
              </a:rPr>
              <a:t>Mayrent</a:t>
            </a:r>
            <a:r>
              <a:rPr lang="fr-BE" dirty="0">
                <a:latin typeface="Comic Sans MS" panose="030F0702030302020204" pitchFamily="66" charset="0"/>
              </a:rPr>
              <a:t> S. Epidémiologie en médecine, 1998, éditions Frison-Roche</a:t>
            </a:r>
          </a:p>
          <a:p>
            <a:pPr marL="285750" indent="-285750">
              <a:buFontTx/>
              <a:buChar char="-"/>
            </a:pPr>
            <a:r>
              <a:rPr lang="fr-BE" dirty="0">
                <a:latin typeface="Comic Sans MS" panose="030F0702030302020204" pitchFamily="66" charset="0"/>
              </a:rPr>
              <a:t>Cours de biostatistiques, Ecole de Santé Publique ULB (2012-2019).</a:t>
            </a:r>
          </a:p>
          <a:p>
            <a:pPr marL="285750" indent="-285750"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7961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Définition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1D6E1DA-293E-4A58-BE48-A9F5FCC0A579}"/>
              </a:ext>
            </a:extLst>
          </p:cNvPr>
          <p:cNvSpPr/>
          <p:nvPr/>
        </p:nvSpPr>
        <p:spPr>
          <a:xfrm>
            <a:off x="1299525" y="1159497"/>
            <a:ext cx="939127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>
                <a:latin typeface="Comic Sans MS" panose="030F0702030302020204" pitchFamily="66" charset="0"/>
                <a:cs typeface="Calibri" panose="020F0502020204030204" pitchFamily="34" charset="0"/>
              </a:rPr>
              <a:t>Le Larousse définit les statistiques comme :</a:t>
            </a:r>
          </a:p>
          <a:p>
            <a:endParaRPr lang="fr-BE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BE" sz="2000" dirty="0">
                <a:latin typeface="Comic Sans MS" panose="030F0702030302020204" pitchFamily="66" charset="0"/>
              </a:rPr>
              <a:t>Ensemble de données d'observation relatives à un groupe d'individus ou d'unités (souvent pluriel).</a:t>
            </a:r>
          </a:p>
          <a:p>
            <a:endParaRPr lang="fr-BE" sz="20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r-BE" sz="2000" dirty="0">
                <a:latin typeface="Comic Sans MS" panose="030F0702030302020204" pitchFamily="66" charset="0"/>
              </a:rPr>
              <a:t>Ensemble des données numériques concernant un phénomène quelconque et dont on tire certaines conclusions.</a:t>
            </a:r>
          </a:p>
          <a:p>
            <a:pPr marL="342900" indent="-342900">
              <a:buFontTx/>
              <a:buChar char="-"/>
            </a:pPr>
            <a:endParaRPr lang="fr-BE" sz="20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r-BE" sz="2000" dirty="0">
                <a:latin typeface="Comic Sans MS" panose="030F0702030302020204" pitchFamily="66" charset="0"/>
              </a:rPr>
              <a:t>Variable aléatoire, fonction des observations, construite à partir d'un échantillon. (Ainsi, la moyenne d'un échantillon est une statistique.)</a:t>
            </a:r>
          </a:p>
          <a:p>
            <a:pPr marL="342900" indent="-342900">
              <a:buFontTx/>
              <a:buChar char="-"/>
            </a:pPr>
            <a:endParaRPr lang="fr-BE" sz="2000" dirty="0">
              <a:latin typeface="Comic Sans MS" panose="030F0702030302020204" pitchFamily="66" charset="0"/>
            </a:endParaRPr>
          </a:p>
          <a:p>
            <a:r>
              <a:rPr lang="fr-BE" sz="2000" dirty="0">
                <a:latin typeface="Comic Sans MS" panose="030F0702030302020204" pitchFamily="66" charset="0"/>
              </a:rPr>
              <a:t>			</a:t>
            </a:r>
            <a:r>
              <a:rPr lang="fr-BE" sz="2000" dirty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des chiffres </a:t>
            </a:r>
          </a:p>
          <a:p>
            <a:endParaRPr lang="fr-BE" sz="20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fr-BE" sz="2000" dirty="0">
                <a:latin typeface="Comic Sans MS" panose="030F0702030302020204" pitchFamily="66" charset="0"/>
              </a:rPr>
              <a:t>Ensemble des méthodes qui ont pour objet la collecte, le traitement et l'interprétation de ces données.</a:t>
            </a:r>
          </a:p>
          <a:p>
            <a:pPr marL="342900" indent="-342900">
              <a:buFontTx/>
              <a:buChar char="-"/>
            </a:pPr>
            <a:endParaRPr lang="fr-BE" sz="2000" dirty="0">
              <a:latin typeface="Comic Sans MS" panose="030F0702030302020204" pitchFamily="66" charset="0"/>
            </a:endParaRPr>
          </a:p>
          <a:p>
            <a:pPr lvl="2"/>
            <a:r>
              <a:rPr lang="fr-BE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	</a:t>
            </a:r>
            <a:r>
              <a:rPr lang="fr-BE" sz="2000" dirty="0">
                <a:solidFill>
                  <a:srgbClr val="FFC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des méthodes </a:t>
            </a:r>
            <a:endParaRPr lang="fr-BE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endParaRPr lang="fr-BE" sz="20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endParaRPr lang="fr-BE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2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Définition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AFB5F2E-E581-457D-A585-AB4DE7D97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01" y="1634767"/>
            <a:ext cx="1109414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Une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unité statistique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est une unité d'observation ou de mesure pour laquelle des données sont recueillies ou dérivées.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dirty="0">
                <a:latin typeface="Comic Sans MS" panose="030F0702030302020204" pitchFamily="66" charset="0"/>
              </a:rPr>
              <a:t>		</a:t>
            </a:r>
            <a:r>
              <a:rPr lang="fr-FR" altLang="fr-F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c’est ce sur quoi on veut recueillir de l’information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L'unité statistique est donc l'élément de base pour compiler les informations.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Il peut s’agir de personnes, des ménages, d’objets….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00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6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Définition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ABDD52C-0168-43EA-9C61-BE61DEA427C2}"/>
              </a:ext>
            </a:extLst>
          </p:cNvPr>
          <p:cNvSpPr txBox="1"/>
          <p:nvPr/>
        </p:nvSpPr>
        <p:spPr>
          <a:xfrm>
            <a:off x="-128102" y="1100625"/>
            <a:ext cx="6571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omic Sans MS" panose="030F0702030302020204" pitchFamily="66" charset="0"/>
              </a:rPr>
              <a:t>Il faut distinguer 2 éléments différents :</a:t>
            </a:r>
          </a:p>
          <a:p>
            <a:pPr algn="ctr"/>
            <a:endParaRPr lang="fr-BE" sz="2000" dirty="0">
              <a:latin typeface="Comic Sans MS" panose="030F0702030302020204" pitchFamily="66" charset="0"/>
            </a:endParaRPr>
          </a:p>
          <a:p>
            <a:pPr algn="ctr"/>
            <a:r>
              <a:rPr lang="fr-BE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C3EDAD-A128-459E-A642-910475A0D7B9}"/>
              </a:ext>
            </a:extLst>
          </p:cNvPr>
          <p:cNvSpPr txBox="1"/>
          <p:nvPr/>
        </p:nvSpPr>
        <p:spPr>
          <a:xfrm>
            <a:off x="546755" y="2205851"/>
            <a:ext cx="31296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La population</a:t>
            </a:r>
          </a:p>
          <a:p>
            <a:pPr algn="ctr"/>
            <a:r>
              <a:rPr lang="fr-BE" sz="2000" dirty="0">
                <a:latin typeface="Comic Sans MS" panose="030F0702030302020204" pitchFamily="66" charset="0"/>
              </a:rPr>
              <a:t>= ensemble d’unités statistiques pour lesquelles on cherche de l’info</a:t>
            </a:r>
          </a:p>
          <a:p>
            <a:endParaRPr lang="fr-BE" sz="2000" dirty="0">
              <a:latin typeface="Comic Sans MS" panose="030F0702030302020204" pitchFamily="66" charset="0"/>
            </a:endParaRPr>
          </a:p>
          <a:p>
            <a:r>
              <a:rPr lang="fr-BE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1DE095-29D7-401B-B025-B816F2131742}"/>
              </a:ext>
            </a:extLst>
          </p:cNvPr>
          <p:cNvSpPr txBox="1"/>
          <p:nvPr/>
        </p:nvSpPr>
        <p:spPr>
          <a:xfrm>
            <a:off x="8294704" y="2924144"/>
            <a:ext cx="3509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L’échantillon</a:t>
            </a:r>
          </a:p>
          <a:p>
            <a:pPr algn="ctr"/>
            <a:r>
              <a:rPr lang="fr-BE" sz="2000" dirty="0">
                <a:latin typeface="Comic Sans MS" panose="030F0702030302020204" pitchFamily="66" charset="0"/>
              </a:rPr>
              <a:t>= sous-groupe de la population</a:t>
            </a:r>
          </a:p>
          <a:p>
            <a:pPr algn="ctr"/>
            <a:r>
              <a:rPr lang="fr-BE" sz="2000" dirty="0">
                <a:latin typeface="Comic Sans MS" panose="030F0702030302020204" pitchFamily="66" charset="0"/>
              </a:rPr>
              <a:t>Différentes techniques d’échantillonnage existent</a:t>
            </a:r>
          </a:p>
          <a:p>
            <a:endParaRPr lang="fr-BE" sz="2000" dirty="0">
              <a:latin typeface="Comic Sans MS" panose="030F0702030302020204" pitchFamily="66" charset="0"/>
            </a:endParaRPr>
          </a:p>
          <a:p>
            <a:r>
              <a:rPr lang="fr-BE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78E83ECB-2902-4933-9344-CE9C06A39BDE}"/>
              </a:ext>
            </a:extLst>
          </p:cNvPr>
          <p:cNvSpPr/>
          <p:nvPr/>
        </p:nvSpPr>
        <p:spPr>
          <a:xfrm>
            <a:off x="1213800" y="4349937"/>
            <a:ext cx="2441542" cy="21184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Population </a:t>
            </a:r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5179416E-2E10-4B99-B5C7-81FB22635714}"/>
              </a:ext>
            </a:extLst>
          </p:cNvPr>
          <p:cNvSpPr/>
          <p:nvPr/>
        </p:nvSpPr>
        <p:spPr>
          <a:xfrm>
            <a:off x="7615974" y="4935044"/>
            <a:ext cx="1357460" cy="126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/>
              <a:t>Echantillon</a:t>
            </a:r>
            <a:r>
              <a:rPr lang="fr-BE" dirty="0"/>
              <a:t> 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5CF13E5-9D3E-402E-9E68-70694C29E876}"/>
              </a:ext>
            </a:extLst>
          </p:cNvPr>
          <p:cNvSpPr/>
          <p:nvPr/>
        </p:nvSpPr>
        <p:spPr>
          <a:xfrm>
            <a:off x="4072379" y="5368098"/>
            <a:ext cx="3126558" cy="397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 : courbe vers le haut 11">
            <a:extLst>
              <a:ext uri="{FF2B5EF4-FFF2-40B4-BE49-F238E27FC236}">
                <a16:creationId xmlns:a16="http://schemas.microsoft.com/office/drawing/2014/main" id="{76EB61A3-3D2E-4E19-B781-660BDE12C250}"/>
              </a:ext>
            </a:extLst>
          </p:cNvPr>
          <p:cNvSpPr/>
          <p:nvPr/>
        </p:nvSpPr>
        <p:spPr>
          <a:xfrm rot="10800000">
            <a:off x="3548308" y="3357863"/>
            <a:ext cx="4216925" cy="12455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74" y="246025"/>
            <a:ext cx="36099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Les variables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F1DDD12-96DA-482F-8296-09AC39D96785}"/>
              </a:ext>
            </a:extLst>
          </p:cNvPr>
          <p:cNvSpPr txBox="1"/>
          <p:nvPr/>
        </p:nvSpPr>
        <p:spPr>
          <a:xfrm>
            <a:off x="977856" y="1545996"/>
            <a:ext cx="9841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omic Sans MS" panose="030F0702030302020204" pitchFamily="66" charset="0"/>
              </a:rPr>
              <a:t>Rappel : Une variable = une caractéristique susceptible de prendre une valeur différente selon les individus (ou les unités statistiques) </a:t>
            </a:r>
          </a:p>
          <a:p>
            <a:endParaRPr lang="fr-BE" dirty="0">
              <a:latin typeface="Comic Sans MS" panose="030F0702030302020204" pitchFamily="66" charset="0"/>
            </a:endParaRPr>
          </a:p>
          <a:p>
            <a:r>
              <a:rPr lang="fr-BE" dirty="0">
                <a:latin typeface="Comic Sans MS" panose="030F0702030302020204" pitchFamily="66" charset="0"/>
              </a:rPr>
              <a:t>Ex : taille d’une personne, couleur des cheveux, durée d’une maladie, dosage sanguin,,,</a:t>
            </a:r>
          </a:p>
          <a:p>
            <a:r>
              <a:rPr lang="fr-BE" dirty="0">
                <a:latin typeface="Comic Sans MS" panose="030F0702030302020204" pitchFamily="66" charset="0"/>
              </a:rPr>
              <a:t>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18AC2FC-2B8A-4FA7-8F8A-47A6E12B68CF}"/>
              </a:ext>
            </a:extLst>
          </p:cNvPr>
          <p:cNvCxnSpPr/>
          <p:nvPr/>
        </p:nvCxnSpPr>
        <p:spPr>
          <a:xfrm flipH="1">
            <a:off x="4091233" y="3167406"/>
            <a:ext cx="1065229" cy="1074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3E6ED3E-AD2B-48B9-A994-F0A739582065}"/>
              </a:ext>
            </a:extLst>
          </p:cNvPr>
          <p:cNvCxnSpPr>
            <a:cxnSpLocks/>
          </p:cNvCxnSpPr>
          <p:nvPr/>
        </p:nvCxnSpPr>
        <p:spPr>
          <a:xfrm>
            <a:off x="5779244" y="3153836"/>
            <a:ext cx="1092896" cy="1012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1C5AE77-75B6-44BD-925D-371647630839}"/>
              </a:ext>
            </a:extLst>
          </p:cNvPr>
          <p:cNvSpPr txBox="1"/>
          <p:nvPr/>
        </p:nvSpPr>
        <p:spPr>
          <a:xfrm>
            <a:off x="2780907" y="4364610"/>
            <a:ext cx="208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omic Sans MS" panose="030F0702030302020204" pitchFamily="66" charset="0"/>
              </a:rPr>
              <a:t>Variables quantitatives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6ACB55-2387-48C4-A4D7-C965B7252E90}"/>
              </a:ext>
            </a:extLst>
          </p:cNvPr>
          <p:cNvSpPr txBox="1"/>
          <p:nvPr/>
        </p:nvSpPr>
        <p:spPr>
          <a:xfrm>
            <a:off x="6096000" y="4391721"/>
            <a:ext cx="208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Comic Sans MS" panose="030F0702030302020204" pitchFamily="66" charset="0"/>
              </a:rPr>
              <a:t>Variables qualitatives</a:t>
            </a:r>
          </a:p>
        </p:txBody>
      </p:sp>
    </p:spTree>
    <p:extLst>
      <p:ext uri="{BB962C8B-B14F-4D97-AF65-F5344CB8AC3E}">
        <p14:creationId xmlns:p14="http://schemas.microsoft.com/office/powerpoint/2010/main" val="203668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952" y="274415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 Type de Variables : exemple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CAACFC6A-4A46-4AEC-9A92-ECE6647022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2166" b="11617"/>
          <a:stretch/>
        </p:blipFill>
        <p:spPr>
          <a:xfrm>
            <a:off x="2007514" y="812415"/>
            <a:ext cx="8546236" cy="57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Que faire avec ces variables ? 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CE75EE3-92A9-46E6-B509-4909154E9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737982"/>
              </p:ext>
            </p:extLst>
          </p:nvPr>
        </p:nvGraphicFramePr>
        <p:xfrm>
          <a:off x="977856" y="507649"/>
          <a:ext cx="9617774" cy="361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6FDC01E-7AAC-4F90-9193-D84674E1E067}"/>
              </a:ext>
            </a:extLst>
          </p:cNvPr>
          <p:cNvSpPr txBox="1"/>
          <p:nvPr/>
        </p:nvSpPr>
        <p:spPr>
          <a:xfrm>
            <a:off x="2902141" y="3872295"/>
            <a:ext cx="5769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000" dirty="0">
                <a:latin typeface="Comic Sans MS" panose="030F0702030302020204" pitchFamily="66" charset="0"/>
              </a:rPr>
              <a:t>Connaitre la distribution des variables</a:t>
            </a:r>
          </a:p>
          <a:p>
            <a:endParaRPr lang="fr-BE" sz="20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BE" sz="2000" dirty="0">
                <a:latin typeface="Comic Sans MS" panose="030F0702030302020204" pitchFamily="66" charset="0"/>
              </a:rPr>
              <a:t>Visualiser la distribution sur des graphiques </a:t>
            </a:r>
          </a:p>
          <a:p>
            <a:endParaRPr lang="fr-BE" sz="20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BE" sz="2000" dirty="0">
                <a:latin typeface="Comic Sans MS" panose="030F0702030302020204" pitchFamily="66" charset="0"/>
              </a:rPr>
              <a:t>Résumer les variables pour les présenter</a:t>
            </a:r>
          </a:p>
        </p:txBody>
      </p:sp>
    </p:spTree>
    <p:extLst>
      <p:ext uri="{BB962C8B-B14F-4D97-AF65-F5344CB8AC3E}">
        <p14:creationId xmlns:p14="http://schemas.microsoft.com/office/powerpoint/2010/main" val="4936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03D7F-80A0-439B-9996-E8F219A16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525" y="452207"/>
            <a:ext cx="8546236" cy="360208"/>
          </a:xfrm>
        </p:spPr>
        <p:txBody>
          <a:bodyPr>
            <a:noAutofit/>
          </a:bodyPr>
          <a:lstStyle/>
          <a:p>
            <a:r>
              <a:rPr lang="fr-BE" sz="3200" dirty="0">
                <a:latin typeface="Comic Sans MS" panose="030F0702030302020204" pitchFamily="66" charset="0"/>
              </a:rPr>
              <a:t>Distribution des variables</a:t>
            </a:r>
            <a:endParaRPr lang="fr-BE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E319EA-0BAB-472C-AE80-B8AC6329E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40" b="33967"/>
          <a:stretch/>
        </p:blipFill>
        <p:spPr>
          <a:xfrm>
            <a:off x="17489" y="15314"/>
            <a:ext cx="1920735" cy="677891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B87D2449-199A-4D9B-917A-555C0D7382AA}"/>
              </a:ext>
            </a:extLst>
          </p:cNvPr>
          <p:cNvGraphicFramePr/>
          <p:nvPr/>
        </p:nvGraphicFramePr>
        <p:xfrm>
          <a:off x="1870459" y="6032567"/>
          <a:ext cx="8820346" cy="37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0A15ADA-80B0-48F5-A1C3-B1A2A8CD1488}"/>
              </a:ext>
            </a:extLst>
          </p:cNvPr>
          <p:cNvSpPr txBox="1"/>
          <p:nvPr/>
        </p:nvSpPr>
        <p:spPr>
          <a:xfrm>
            <a:off x="1135062" y="1753386"/>
            <a:ext cx="6589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Comic Sans MS" panose="030F0702030302020204" pitchFamily="66" charset="0"/>
              </a:rPr>
              <a:t>Réalisation des tableaux de fréquence (liste)</a:t>
            </a:r>
          </a:p>
          <a:p>
            <a:endParaRPr lang="fr-BE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BE" dirty="0">
                <a:latin typeface="Comic Sans MS" panose="030F0702030302020204" pitchFamily="66" charset="0"/>
                <a:sym typeface="Wingdings" panose="05000000000000000000" pitchFamily="2" charset="2"/>
              </a:rPr>
              <a:t>Proportion d’hommes = 55,2 % d’hommes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BE" dirty="0">
                <a:latin typeface="Comic Sans MS" panose="030F0702030302020204" pitchFamily="66" charset="0"/>
                <a:sym typeface="Wingdings" panose="05000000000000000000" pitchFamily="2" charset="2"/>
              </a:rPr>
              <a:t>IC 95% = donne une idée de la précision de la mesure</a:t>
            </a:r>
            <a:endParaRPr lang="fr-BE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02FCAD-0BBA-48BB-B38F-7DA5837678B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88623" b="11617"/>
          <a:stretch/>
        </p:blipFill>
        <p:spPr>
          <a:xfrm>
            <a:off x="8903062" y="137442"/>
            <a:ext cx="2153876" cy="6447695"/>
          </a:xfrm>
          <a:prstGeom prst="rect">
            <a:avLst/>
          </a:prstGeom>
        </p:spPr>
      </p:pic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20C2CC3A-0853-4ACE-A19E-3CBE7651B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33227"/>
              </p:ext>
            </p:extLst>
          </p:nvPr>
        </p:nvGraphicFramePr>
        <p:xfrm>
          <a:off x="848413" y="3780459"/>
          <a:ext cx="6165129" cy="164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91">
                  <a:extLst>
                    <a:ext uri="{9D8B030D-6E8A-4147-A177-3AD203B41FA5}">
                      <a16:colId xmlns:a16="http://schemas.microsoft.com/office/drawing/2014/main" val="3530546127"/>
                    </a:ext>
                  </a:extLst>
                </a:gridCol>
                <a:gridCol w="1600428">
                  <a:extLst>
                    <a:ext uri="{9D8B030D-6E8A-4147-A177-3AD203B41FA5}">
                      <a16:colId xmlns:a16="http://schemas.microsoft.com/office/drawing/2014/main" val="1728688525"/>
                    </a:ext>
                  </a:extLst>
                </a:gridCol>
                <a:gridCol w="1646411">
                  <a:extLst>
                    <a:ext uri="{9D8B030D-6E8A-4147-A177-3AD203B41FA5}">
                      <a16:colId xmlns:a16="http://schemas.microsoft.com/office/drawing/2014/main" val="3015069572"/>
                    </a:ext>
                  </a:extLst>
                </a:gridCol>
                <a:gridCol w="1803799">
                  <a:extLst>
                    <a:ext uri="{9D8B030D-6E8A-4147-A177-3AD203B41FA5}">
                      <a16:colId xmlns:a16="http://schemas.microsoft.com/office/drawing/2014/main" val="658448484"/>
                    </a:ext>
                  </a:extLst>
                </a:gridCol>
              </a:tblGrid>
              <a:tr h="782114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n (= effectifs)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Pourcentage (%)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IC (95%)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76785"/>
                  </a:ext>
                </a:extLst>
              </a:tr>
              <a:tr h="859493">
                <a:tc>
                  <a:txBody>
                    <a:bodyPr/>
                    <a:lstStyle/>
                    <a:p>
                      <a:r>
                        <a:rPr lang="fr-BE" dirty="0"/>
                        <a:t>Genre</a:t>
                      </a:r>
                    </a:p>
                    <a:p>
                      <a:pPr algn="r"/>
                      <a:r>
                        <a:rPr lang="fr-BE" dirty="0"/>
                        <a:t>Hommes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261</a:t>
                      </a:r>
                    </a:p>
                    <a:p>
                      <a:pPr algn="ctr"/>
                      <a:r>
                        <a:rPr lang="fr-BE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55,2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r>
                        <a:rPr lang="fr-BE" dirty="0"/>
                        <a:t>49,1- 61,2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9823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B23788D-5D42-4450-8C0F-44E235B38480}"/>
              </a:ext>
            </a:extLst>
          </p:cNvPr>
          <p:cNvSpPr txBox="1"/>
          <p:nvPr/>
        </p:nvSpPr>
        <p:spPr>
          <a:xfrm>
            <a:off x="1135061" y="1087289"/>
            <a:ext cx="658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FF00"/>
                </a:solidFill>
                <a:latin typeface="Comic Sans MS" panose="030F0702030302020204" pitchFamily="66" charset="0"/>
              </a:rPr>
              <a:t>Ex : variable qualitative</a:t>
            </a:r>
          </a:p>
        </p:txBody>
      </p:sp>
    </p:spTree>
    <p:extLst>
      <p:ext uri="{BB962C8B-B14F-4D97-AF65-F5344CB8AC3E}">
        <p14:creationId xmlns:p14="http://schemas.microsoft.com/office/powerpoint/2010/main" val="2507866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3392</TotalTime>
  <Words>966</Words>
  <Application>Microsoft Office PowerPoint</Application>
  <PresentationFormat>Grand écran</PresentationFormat>
  <Paragraphs>213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Calibri</vt:lpstr>
      <vt:lpstr>Calisto MT</vt:lpstr>
      <vt:lpstr>Cambria Math</vt:lpstr>
      <vt:lpstr>Comic Sans MS</vt:lpstr>
      <vt:lpstr>Wingdings</vt:lpstr>
      <vt:lpstr>Wingdings 2</vt:lpstr>
      <vt:lpstr>Ardoise</vt:lpstr>
      <vt:lpstr>Les Statistiques en  15 minutes!! </vt:lpstr>
      <vt:lpstr>Définition </vt:lpstr>
      <vt:lpstr>Définition </vt:lpstr>
      <vt:lpstr>Définition </vt:lpstr>
      <vt:lpstr>Définition </vt:lpstr>
      <vt:lpstr>Les variables </vt:lpstr>
      <vt:lpstr> Type de Variables : exemple </vt:lpstr>
      <vt:lpstr>Que faire avec ces variables ? </vt:lpstr>
      <vt:lpstr>Distribution des variables</vt:lpstr>
      <vt:lpstr>Graphiques  </vt:lpstr>
      <vt:lpstr> </vt:lpstr>
      <vt:lpstr>Graphiques  </vt:lpstr>
      <vt:lpstr>Présentation PowerPoint</vt:lpstr>
      <vt:lpstr>Résumé les variables </vt:lpstr>
      <vt:lpstr>Résumé les variables </vt:lpstr>
      <vt:lpstr>Résumé les variables </vt:lpstr>
      <vt:lpstr>Résumé les variables </vt:lpstr>
      <vt:lpstr>Comparer  </vt:lpstr>
      <vt:lpstr>Comparer  </vt:lpstr>
      <vt:lpstr>Comparer  </vt:lpstr>
      <vt:lpstr>Comparer  </vt:lpstr>
      <vt:lpstr>Présentation PowerPoint</vt:lpstr>
      <vt:lpstr>Conclusion  </vt:lpstr>
      <vt:lpstr>Bibliographie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gwen mercier</dc:creator>
  <cp:lastModifiedBy>gwen mercier</cp:lastModifiedBy>
  <cp:revision>231</cp:revision>
  <cp:lastPrinted>2017-10-04T09:12:17Z</cp:lastPrinted>
  <dcterms:created xsi:type="dcterms:W3CDTF">2017-08-02T14:15:20Z</dcterms:created>
  <dcterms:modified xsi:type="dcterms:W3CDTF">2019-11-17T16:09:08Z</dcterms:modified>
</cp:coreProperties>
</file>